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crdownload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theme/theme5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723" r:id="rId4"/>
    <p:sldMasterId id="2147483696" r:id="rId5"/>
    <p:sldMasterId id="2147483708" r:id="rId6"/>
  </p:sldMasterIdLst>
  <p:notesMasterIdLst>
    <p:notesMasterId r:id="rId313"/>
  </p:notesMasterIdLst>
  <p:handoutMasterIdLst>
    <p:handoutMasterId r:id="rId314"/>
  </p:handoutMasterIdLst>
  <p:sldIdLst>
    <p:sldId id="300" r:id="rId7"/>
    <p:sldId id="299" r:id="rId8"/>
    <p:sldId id="769" r:id="rId9"/>
    <p:sldId id="295" r:id="rId10"/>
    <p:sldId id="1479" r:id="rId11"/>
    <p:sldId id="1480" r:id="rId12"/>
    <p:sldId id="1481" r:id="rId13"/>
    <p:sldId id="301" r:id="rId14"/>
    <p:sldId id="1301" r:id="rId15"/>
    <p:sldId id="1487" r:id="rId16"/>
    <p:sldId id="1488" r:id="rId17"/>
    <p:sldId id="1489" r:id="rId18"/>
    <p:sldId id="1490" r:id="rId19"/>
    <p:sldId id="1491" r:id="rId20"/>
    <p:sldId id="1492" r:id="rId21"/>
    <p:sldId id="1474" r:id="rId22"/>
    <p:sldId id="1486" r:id="rId23"/>
    <p:sldId id="1497" r:id="rId24"/>
    <p:sldId id="1498" r:id="rId25"/>
    <p:sldId id="1499" r:id="rId26"/>
    <p:sldId id="1500" r:id="rId27"/>
    <p:sldId id="1501" r:id="rId28"/>
    <p:sldId id="1502" r:id="rId29"/>
    <p:sldId id="1503" r:id="rId30"/>
    <p:sldId id="1504" r:id="rId31"/>
    <p:sldId id="1505" r:id="rId32"/>
    <p:sldId id="1506" r:id="rId33"/>
    <p:sldId id="1507" r:id="rId34"/>
    <p:sldId id="1508" r:id="rId35"/>
    <p:sldId id="1509" r:id="rId36"/>
    <p:sldId id="1510" r:id="rId37"/>
    <p:sldId id="1511" r:id="rId38"/>
    <p:sldId id="1482" r:id="rId39"/>
    <p:sldId id="1512" r:id="rId40"/>
    <p:sldId id="1513" r:id="rId41"/>
    <p:sldId id="1514" r:id="rId42"/>
    <p:sldId id="1515" r:id="rId43"/>
    <p:sldId id="1516" r:id="rId44"/>
    <p:sldId id="1517" r:id="rId45"/>
    <p:sldId id="1518" r:id="rId46"/>
    <p:sldId id="1519" r:id="rId47"/>
    <p:sldId id="1520" r:id="rId48"/>
    <p:sldId id="1483" r:id="rId49"/>
    <p:sldId id="1521" r:id="rId50"/>
    <p:sldId id="1522" r:id="rId51"/>
    <p:sldId id="1523" r:id="rId52"/>
    <p:sldId id="1524" r:id="rId53"/>
    <p:sldId id="1525" r:id="rId54"/>
    <p:sldId id="1484" r:id="rId55"/>
    <p:sldId id="1526" r:id="rId56"/>
    <p:sldId id="1527" r:id="rId57"/>
    <p:sldId id="1528" r:id="rId58"/>
    <p:sldId id="1529" r:id="rId59"/>
    <p:sldId id="1530" r:id="rId60"/>
    <p:sldId id="1531" r:id="rId61"/>
    <p:sldId id="1532" r:id="rId62"/>
    <p:sldId id="1533" r:id="rId63"/>
    <p:sldId id="1534" r:id="rId64"/>
    <p:sldId id="1535" r:id="rId65"/>
    <p:sldId id="1536" r:id="rId66"/>
    <p:sldId id="1537" r:id="rId67"/>
    <p:sldId id="1538" r:id="rId68"/>
    <p:sldId id="1539" r:id="rId69"/>
    <p:sldId id="1540" r:id="rId70"/>
    <p:sldId id="1541" r:id="rId71"/>
    <p:sldId id="1542" r:id="rId72"/>
    <p:sldId id="1485" r:id="rId73"/>
    <p:sldId id="1547" r:id="rId74"/>
    <p:sldId id="1548" r:id="rId75"/>
    <p:sldId id="1549" r:id="rId76"/>
    <p:sldId id="1550" r:id="rId77"/>
    <p:sldId id="1551" r:id="rId78"/>
    <p:sldId id="1552" r:id="rId79"/>
    <p:sldId id="1553" r:id="rId80"/>
    <p:sldId id="1554" r:id="rId81"/>
    <p:sldId id="1555" r:id="rId82"/>
    <p:sldId id="1556" r:id="rId83"/>
    <p:sldId id="1557" r:id="rId84"/>
    <p:sldId id="1558" r:id="rId85"/>
    <p:sldId id="1586" r:id="rId86"/>
    <p:sldId id="1543" r:id="rId87"/>
    <p:sldId id="1559" r:id="rId88"/>
    <p:sldId id="1560" r:id="rId89"/>
    <p:sldId id="1561" r:id="rId90"/>
    <p:sldId id="1563" r:id="rId91"/>
    <p:sldId id="1562" r:id="rId92"/>
    <p:sldId id="1564" r:id="rId93"/>
    <p:sldId id="1565" r:id="rId94"/>
    <p:sldId id="1566" r:id="rId95"/>
    <p:sldId id="1567" r:id="rId96"/>
    <p:sldId id="1568" r:id="rId97"/>
    <p:sldId id="1569" r:id="rId98"/>
    <p:sldId id="1570" r:id="rId99"/>
    <p:sldId id="1571" r:id="rId100"/>
    <p:sldId id="1572" r:id="rId101"/>
    <p:sldId id="1573" r:id="rId102"/>
    <p:sldId id="1574" r:id="rId103"/>
    <p:sldId id="1575" r:id="rId104"/>
    <p:sldId id="1576" r:id="rId105"/>
    <p:sldId id="1577" r:id="rId106"/>
    <p:sldId id="1578" r:id="rId107"/>
    <p:sldId id="1579" r:id="rId108"/>
    <p:sldId id="1580" r:id="rId109"/>
    <p:sldId id="1581" r:id="rId110"/>
    <p:sldId id="1582" r:id="rId111"/>
    <p:sldId id="1583" r:id="rId112"/>
    <p:sldId id="1584" r:id="rId113"/>
    <p:sldId id="1587" r:id="rId114"/>
    <p:sldId id="1544" r:id="rId115"/>
    <p:sldId id="1588" r:id="rId116"/>
    <p:sldId id="1589" r:id="rId117"/>
    <p:sldId id="1590" r:id="rId118"/>
    <p:sldId id="1591" r:id="rId119"/>
    <p:sldId id="1592" r:id="rId120"/>
    <p:sldId id="1593" r:id="rId121"/>
    <p:sldId id="1594" r:id="rId122"/>
    <p:sldId id="1595" r:id="rId123"/>
    <p:sldId id="1596" r:id="rId124"/>
    <p:sldId id="1597" r:id="rId125"/>
    <p:sldId id="1598" r:id="rId126"/>
    <p:sldId id="1545" r:id="rId127"/>
    <p:sldId id="1599" r:id="rId128"/>
    <p:sldId id="1607" r:id="rId129"/>
    <p:sldId id="1608" r:id="rId130"/>
    <p:sldId id="1609" r:id="rId131"/>
    <p:sldId id="1546" r:id="rId132"/>
    <p:sldId id="1610" r:id="rId133"/>
    <p:sldId id="1611" r:id="rId134"/>
    <p:sldId id="1612" r:id="rId135"/>
    <p:sldId id="1613" r:id="rId136"/>
    <p:sldId id="1614" r:id="rId137"/>
    <p:sldId id="1615" r:id="rId138"/>
    <p:sldId id="1616" r:id="rId139"/>
    <p:sldId id="1617" r:id="rId140"/>
    <p:sldId id="1618" r:id="rId141"/>
    <p:sldId id="1493" r:id="rId142"/>
    <p:sldId id="1619" r:id="rId143"/>
    <p:sldId id="1620" r:id="rId144"/>
    <p:sldId id="1621" r:id="rId145"/>
    <p:sldId id="1622" r:id="rId146"/>
    <p:sldId id="1623" r:id="rId147"/>
    <p:sldId id="1624" r:id="rId148"/>
    <p:sldId id="1625" r:id="rId149"/>
    <p:sldId id="1626" r:id="rId150"/>
    <p:sldId id="1494" r:id="rId151"/>
    <p:sldId id="1627" r:id="rId152"/>
    <p:sldId id="1628" r:id="rId153"/>
    <p:sldId id="1629" r:id="rId154"/>
    <p:sldId id="1630" r:id="rId155"/>
    <p:sldId id="1631" r:id="rId156"/>
    <p:sldId id="1632" r:id="rId157"/>
    <p:sldId id="1495" r:id="rId158"/>
    <p:sldId id="1643" r:id="rId159"/>
    <p:sldId id="1634" r:id="rId160"/>
    <p:sldId id="1635" r:id="rId161"/>
    <p:sldId id="1636" r:id="rId162"/>
    <p:sldId id="1637" r:id="rId163"/>
    <p:sldId id="1638" r:id="rId164"/>
    <p:sldId id="1639" r:id="rId165"/>
    <p:sldId id="1640" r:id="rId166"/>
    <p:sldId id="1641" r:id="rId167"/>
    <p:sldId id="1642" r:id="rId168"/>
    <p:sldId id="1633" r:id="rId169"/>
    <p:sldId id="1644" r:id="rId170"/>
    <p:sldId id="1645" r:id="rId171"/>
    <p:sldId id="1646" r:id="rId172"/>
    <p:sldId id="1647" r:id="rId173"/>
    <p:sldId id="1663" r:id="rId174"/>
    <p:sldId id="1600" r:id="rId175"/>
    <p:sldId id="1648" r:id="rId176"/>
    <p:sldId id="1649" r:id="rId177"/>
    <p:sldId id="1650" r:id="rId178"/>
    <p:sldId id="1651" r:id="rId179"/>
    <p:sldId id="1652" r:id="rId180"/>
    <p:sldId id="1653" r:id="rId181"/>
    <p:sldId id="1654" r:id="rId182"/>
    <p:sldId id="1655" r:id="rId183"/>
    <p:sldId id="1656" r:id="rId184"/>
    <p:sldId id="1657" r:id="rId185"/>
    <p:sldId id="1658" r:id="rId186"/>
    <p:sldId id="1659" r:id="rId187"/>
    <p:sldId id="1660" r:id="rId188"/>
    <p:sldId id="1661" r:id="rId189"/>
    <p:sldId id="1601" r:id="rId190"/>
    <p:sldId id="1662" r:id="rId191"/>
    <p:sldId id="1664" r:id="rId192"/>
    <p:sldId id="1602" r:id="rId193"/>
    <p:sldId id="1665" r:id="rId194"/>
    <p:sldId id="1603" r:id="rId195"/>
    <p:sldId id="1666" r:id="rId196"/>
    <p:sldId id="1667" r:id="rId197"/>
    <p:sldId id="1668" r:id="rId198"/>
    <p:sldId id="1669" r:id="rId199"/>
    <p:sldId id="1670" r:id="rId200"/>
    <p:sldId id="1671" r:id="rId201"/>
    <p:sldId id="1672" r:id="rId202"/>
    <p:sldId id="1673" r:id="rId203"/>
    <p:sldId id="1674" r:id="rId204"/>
    <p:sldId id="1675" r:id="rId205"/>
    <p:sldId id="1604" r:id="rId206"/>
    <p:sldId id="1681" r:id="rId207"/>
    <p:sldId id="1682" r:id="rId208"/>
    <p:sldId id="1683" r:id="rId209"/>
    <p:sldId id="1684" r:id="rId210"/>
    <p:sldId id="1685" r:id="rId211"/>
    <p:sldId id="1676" r:id="rId212"/>
    <p:sldId id="1686" r:id="rId213"/>
    <p:sldId id="1687" r:id="rId214"/>
    <p:sldId id="1688" r:id="rId215"/>
    <p:sldId id="1689" r:id="rId216"/>
    <p:sldId id="1690" r:id="rId217"/>
    <p:sldId id="1677" r:id="rId218"/>
    <p:sldId id="1691" r:id="rId219"/>
    <p:sldId id="1692" r:id="rId220"/>
    <p:sldId id="1693" r:id="rId221"/>
    <p:sldId id="1694" r:id="rId222"/>
    <p:sldId id="1695" r:id="rId223"/>
    <p:sldId id="1696" r:id="rId224"/>
    <p:sldId id="1697" r:id="rId225"/>
    <p:sldId id="1698" r:id="rId226"/>
    <p:sldId id="1678" r:id="rId227"/>
    <p:sldId id="1699" r:id="rId228"/>
    <p:sldId id="1700" r:id="rId229"/>
    <p:sldId id="1701" r:id="rId230"/>
    <p:sldId id="1702" r:id="rId231"/>
    <p:sldId id="1703" r:id="rId232"/>
    <p:sldId id="1704" r:id="rId233"/>
    <p:sldId id="1705" r:id="rId234"/>
    <p:sldId id="1706" r:id="rId235"/>
    <p:sldId id="1707" r:id="rId236"/>
    <p:sldId id="1708" r:id="rId237"/>
    <p:sldId id="1709" r:id="rId238"/>
    <p:sldId id="1710" r:id="rId239"/>
    <p:sldId id="1711" r:id="rId240"/>
    <p:sldId id="1712" r:id="rId241"/>
    <p:sldId id="1713" r:id="rId242"/>
    <p:sldId id="1714" r:id="rId243"/>
    <p:sldId id="1715" r:id="rId244"/>
    <p:sldId id="1716" r:id="rId245"/>
    <p:sldId id="1717" r:id="rId246"/>
    <p:sldId id="1718" r:id="rId247"/>
    <p:sldId id="1719" r:id="rId248"/>
    <p:sldId id="1720" r:id="rId249"/>
    <p:sldId id="1721" r:id="rId250"/>
    <p:sldId id="1722" r:id="rId251"/>
    <p:sldId id="1723" r:id="rId252"/>
    <p:sldId id="1724" r:id="rId253"/>
    <p:sldId id="1725" r:id="rId254"/>
    <p:sldId id="1726" r:id="rId255"/>
    <p:sldId id="1727" r:id="rId256"/>
    <p:sldId id="1728" r:id="rId257"/>
    <p:sldId id="1729" r:id="rId258"/>
    <p:sldId id="1730" r:id="rId259"/>
    <p:sldId id="1731" r:id="rId260"/>
    <p:sldId id="1732" r:id="rId261"/>
    <p:sldId id="1733" r:id="rId262"/>
    <p:sldId id="1734" r:id="rId263"/>
    <p:sldId id="1735" r:id="rId264"/>
    <p:sldId id="1736" r:id="rId265"/>
    <p:sldId id="1737" r:id="rId266"/>
    <p:sldId id="1738" r:id="rId267"/>
    <p:sldId id="1739" r:id="rId268"/>
    <p:sldId id="1740" r:id="rId269"/>
    <p:sldId id="1741" r:id="rId270"/>
    <p:sldId id="1742" r:id="rId271"/>
    <p:sldId id="1743" r:id="rId272"/>
    <p:sldId id="1744" r:id="rId273"/>
    <p:sldId id="1745" r:id="rId274"/>
    <p:sldId id="1746" r:id="rId275"/>
    <p:sldId id="1747" r:id="rId276"/>
    <p:sldId id="1679" r:id="rId277"/>
    <p:sldId id="1748" r:id="rId278"/>
    <p:sldId id="1749" r:id="rId279"/>
    <p:sldId id="1750" r:id="rId280"/>
    <p:sldId id="1751" r:id="rId281"/>
    <p:sldId id="1752" r:id="rId282"/>
    <p:sldId id="1753" r:id="rId283"/>
    <p:sldId id="1754" r:id="rId284"/>
    <p:sldId id="1755" r:id="rId285"/>
    <p:sldId id="1756" r:id="rId286"/>
    <p:sldId id="1757" r:id="rId287"/>
    <p:sldId id="1761" r:id="rId288"/>
    <p:sldId id="1758" r:id="rId289"/>
    <p:sldId id="1762" r:id="rId290"/>
    <p:sldId id="1763" r:id="rId291"/>
    <p:sldId id="1764" r:id="rId292"/>
    <p:sldId id="1765" r:id="rId293"/>
    <p:sldId id="1766" r:id="rId294"/>
    <p:sldId id="1767" r:id="rId295"/>
    <p:sldId id="1768" r:id="rId296"/>
    <p:sldId id="1769" r:id="rId297"/>
    <p:sldId id="1770" r:id="rId298"/>
    <p:sldId id="1771" r:id="rId299"/>
    <p:sldId id="1772" r:id="rId300"/>
    <p:sldId id="1680" r:id="rId301"/>
    <p:sldId id="1773" r:id="rId302"/>
    <p:sldId id="1774" r:id="rId303"/>
    <p:sldId id="1775" r:id="rId304"/>
    <p:sldId id="1605" r:id="rId305"/>
    <p:sldId id="1776" r:id="rId306"/>
    <p:sldId id="1777" r:id="rId307"/>
    <p:sldId id="1606" r:id="rId308"/>
    <p:sldId id="1779" r:id="rId309"/>
    <p:sldId id="1778" r:id="rId310"/>
    <p:sldId id="298" r:id="rId311"/>
    <p:sldId id="1496" r:id="rId3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4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orient="horz" pos="529">
          <p15:clr>
            <a:srgbClr val="A4A3A4"/>
          </p15:clr>
        </p15:guide>
        <p15:guide id="4" orient="horz" pos="1524">
          <p15:clr>
            <a:srgbClr val="A4A3A4"/>
          </p15:clr>
        </p15:guide>
        <p15:guide id="5" orient="horz" pos="224">
          <p15:clr>
            <a:srgbClr val="A4A3A4"/>
          </p15:clr>
        </p15:guide>
        <p15:guide id="6" pos="226">
          <p15:clr>
            <a:srgbClr val="A4A3A4"/>
          </p15:clr>
        </p15:guide>
        <p15:guide id="7" pos="2880">
          <p15:clr>
            <a:srgbClr val="A4A3A4"/>
          </p15:clr>
        </p15:guide>
        <p15:guide id="8" orient="horz" pos="1904">
          <p15:clr>
            <a:srgbClr val="A4A3A4"/>
          </p15:clr>
        </p15:guide>
        <p15:guide id="9" orient="horz" pos="700">
          <p15:clr>
            <a:srgbClr val="A4A3A4"/>
          </p15:clr>
        </p15:guide>
        <p15:guide id="10" orient="horz" pos="1528">
          <p15:clr>
            <a:srgbClr val="A4A3A4"/>
          </p15:clr>
        </p15:guide>
        <p15:guide id="11" orient="horz" pos="233">
          <p15:clr>
            <a:srgbClr val="A4A3A4"/>
          </p15:clr>
        </p15:guide>
        <p15:guide id="12" orient="horz" pos="1715">
          <p15:clr>
            <a:srgbClr val="A4A3A4"/>
          </p15:clr>
        </p15:guide>
        <p15:guide id="13" orient="horz" pos="203">
          <p15:clr>
            <a:srgbClr val="A4A3A4"/>
          </p15:clr>
        </p15:guide>
        <p15:guide id="14" pos="2733">
          <p15:clr>
            <a:srgbClr val="A4A3A4"/>
          </p15:clr>
        </p15:guide>
        <p15:guide id="15" pos="2830">
          <p15:clr>
            <a:srgbClr val="A4A3A4"/>
          </p15:clr>
        </p15:guide>
        <p15:guide id="16" pos="23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D760"/>
    <a:srgbClr val="FF00FF"/>
    <a:srgbClr val="D336C4"/>
    <a:srgbClr val="004E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46" autoAdjust="0"/>
    <p:restoredTop sz="89860" autoAdjust="0"/>
  </p:normalViewPr>
  <p:slideViewPr>
    <p:cSldViewPr snapToGrid="0" snapToObjects="1" showGuides="1">
      <p:cViewPr varScale="1">
        <p:scale>
          <a:sx n="146" d="100"/>
          <a:sy n="146" d="100"/>
        </p:scale>
        <p:origin x="1829" y="86"/>
      </p:cViewPr>
      <p:guideLst>
        <p:guide orient="horz" pos="1704"/>
        <p:guide orient="horz" pos="2160"/>
        <p:guide orient="horz" pos="529"/>
        <p:guide orient="horz" pos="1524"/>
        <p:guide orient="horz" pos="224"/>
        <p:guide pos="226"/>
        <p:guide pos="2880"/>
        <p:guide orient="horz" pos="1904"/>
        <p:guide orient="horz" pos="700"/>
        <p:guide orient="horz" pos="1528"/>
        <p:guide orient="horz" pos="233"/>
        <p:guide orient="horz" pos="1715"/>
        <p:guide orient="horz" pos="203"/>
        <p:guide pos="2733"/>
        <p:guide pos="2830"/>
        <p:guide pos="235"/>
      </p:guideLst>
    </p:cSldViewPr>
  </p:slideViewPr>
  <p:outlineViewPr>
    <p:cViewPr>
      <p:scale>
        <a:sx n="33" d="100"/>
        <a:sy n="33" d="100"/>
      </p:scale>
      <p:origin x="0" y="-463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1" d="100"/>
          <a:sy n="111" d="100"/>
        </p:scale>
        <p:origin x="251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1.xml"/><Relationship Id="rId299" Type="http://schemas.openxmlformats.org/officeDocument/2006/relationships/slide" Target="slides/slide293.xml"/><Relationship Id="rId303" Type="http://schemas.openxmlformats.org/officeDocument/2006/relationships/slide" Target="slides/slide297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slide" Target="slides/slide132.xml"/><Relationship Id="rId159" Type="http://schemas.openxmlformats.org/officeDocument/2006/relationships/slide" Target="slides/slide153.xml"/><Relationship Id="rId170" Type="http://schemas.openxmlformats.org/officeDocument/2006/relationships/slide" Target="slides/slide164.xml"/><Relationship Id="rId191" Type="http://schemas.openxmlformats.org/officeDocument/2006/relationships/slide" Target="slides/slide185.xml"/><Relationship Id="rId205" Type="http://schemas.openxmlformats.org/officeDocument/2006/relationships/slide" Target="slides/slide199.xml"/><Relationship Id="rId226" Type="http://schemas.openxmlformats.org/officeDocument/2006/relationships/slide" Target="slides/slide220.xml"/><Relationship Id="rId247" Type="http://schemas.openxmlformats.org/officeDocument/2006/relationships/slide" Target="slides/slide241.xml"/><Relationship Id="rId107" Type="http://schemas.openxmlformats.org/officeDocument/2006/relationships/slide" Target="slides/slide101.xml"/><Relationship Id="rId268" Type="http://schemas.openxmlformats.org/officeDocument/2006/relationships/slide" Target="slides/slide262.xml"/><Relationship Id="rId289" Type="http://schemas.openxmlformats.org/officeDocument/2006/relationships/slide" Target="slides/slide283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53" Type="http://schemas.openxmlformats.org/officeDocument/2006/relationships/slide" Target="slides/slide47.xml"/><Relationship Id="rId74" Type="http://schemas.openxmlformats.org/officeDocument/2006/relationships/slide" Target="slides/slide68.xml"/><Relationship Id="rId128" Type="http://schemas.openxmlformats.org/officeDocument/2006/relationships/slide" Target="slides/slide122.xml"/><Relationship Id="rId149" Type="http://schemas.openxmlformats.org/officeDocument/2006/relationships/slide" Target="slides/slide143.xml"/><Relationship Id="rId31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9.xml"/><Relationship Id="rId160" Type="http://schemas.openxmlformats.org/officeDocument/2006/relationships/slide" Target="slides/slide154.xml"/><Relationship Id="rId181" Type="http://schemas.openxmlformats.org/officeDocument/2006/relationships/slide" Target="slides/slide175.xml"/><Relationship Id="rId216" Type="http://schemas.openxmlformats.org/officeDocument/2006/relationships/slide" Target="slides/slide210.xml"/><Relationship Id="rId237" Type="http://schemas.openxmlformats.org/officeDocument/2006/relationships/slide" Target="slides/slide231.xml"/><Relationship Id="rId258" Type="http://schemas.openxmlformats.org/officeDocument/2006/relationships/slide" Target="slides/slide252.xml"/><Relationship Id="rId279" Type="http://schemas.openxmlformats.org/officeDocument/2006/relationships/slide" Target="slides/slide273.xml"/><Relationship Id="rId22" Type="http://schemas.openxmlformats.org/officeDocument/2006/relationships/slide" Target="slides/slide16.xml"/><Relationship Id="rId43" Type="http://schemas.openxmlformats.org/officeDocument/2006/relationships/slide" Target="slides/slide37.xml"/><Relationship Id="rId64" Type="http://schemas.openxmlformats.org/officeDocument/2006/relationships/slide" Target="slides/slide58.xml"/><Relationship Id="rId118" Type="http://schemas.openxmlformats.org/officeDocument/2006/relationships/slide" Target="slides/slide112.xml"/><Relationship Id="rId139" Type="http://schemas.openxmlformats.org/officeDocument/2006/relationships/slide" Target="slides/slide133.xml"/><Relationship Id="rId290" Type="http://schemas.openxmlformats.org/officeDocument/2006/relationships/slide" Target="slides/slide284.xml"/><Relationship Id="rId304" Type="http://schemas.openxmlformats.org/officeDocument/2006/relationships/slide" Target="slides/slide298.xml"/><Relationship Id="rId85" Type="http://schemas.openxmlformats.org/officeDocument/2006/relationships/slide" Target="slides/slide79.xml"/><Relationship Id="rId150" Type="http://schemas.openxmlformats.org/officeDocument/2006/relationships/slide" Target="slides/slide144.xml"/><Relationship Id="rId171" Type="http://schemas.openxmlformats.org/officeDocument/2006/relationships/slide" Target="slides/slide165.xml"/><Relationship Id="rId192" Type="http://schemas.openxmlformats.org/officeDocument/2006/relationships/slide" Target="slides/slide186.xml"/><Relationship Id="rId206" Type="http://schemas.openxmlformats.org/officeDocument/2006/relationships/slide" Target="slides/slide200.xml"/><Relationship Id="rId227" Type="http://schemas.openxmlformats.org/officeDocument/2006/relationships/slide" Target="slides/slide221.xml"/><Relationship Id="rId248" Type="http://schemas.openxmlformats.org/officeDocument/2006/relationships/slide" Target="slides/slide242.xml"/><Relationship Id="rId269" Type="http://schemas.openxmlformats.org/officeDocument/2006/relationships/slide" Target="slides/slide263.xml"/><Relationship Id="rId12" Type="http://schemas.openxmlformats.org/officeDocument/2006/relationships/slide" Target="slides/slide6.xml"/><Relationship Id="rId33" Type="http://schemas.openxmlformats.org/officeDocument/2006/relationships/slide" Target="slides/slide27.xml"/><Relationship Id="rId108" Type="http://schemas.openxmlformats.org/officeDocument/2006/relationships/slide" Target="slides/slide102.xml"/><Relationship Id="rId129" Type="http://schemas.openxmlformats.org/officeDocument/2006/relationships/slide" Target="slides/slide123.xml"/><Relationship Id="rId280" Type="http://schemas.openxmlformats.org/officeDocument/2006/relationships/slide" Target="slides/slide274.xml"/><Relationship Id="rId315" Type="http://schemas.openxmlformats.org/officeDocument/2006/relationships/presProps" Target="presProps.xml"/><Relationship Id="rId54" Type="http://schemas.openxmlformats.org/officeDocument/2006/relationships/slide" Target="slides/slide48.xml"/><Relationship Id="rId75" Type="http://schemas.openxmlformats.org/officeDocument/2006/relationships/slide" Target="slides/slide69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61" Type="http://schemas.openxmlformats.org/officeDocument/2006/relationships/slide" Target="slides/slide155.xml"/><Relationship Id="rId182" Type="http://schemas.openxmlformats.org/officeDocument/2006/relationships/slide" Target="slides/slide176.xml"/><Relationship Id="rId217" Type="http://schemas.openxmlformats.org/officeDocument/2006/relationships/slide" Target="slides/slide211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32.xml"/><Relationship Id="rId259" Type="http://schemas.openxmlformats.org/officeDocument/2006/relationships/slide" Target="slides/slide253.xml"/><Relationship Id="rId23" Type="http://schemas.openxmlformats.org/officeDocument/2006/relationships/slide" Target="slides/slide17.xml"/><Relationship Id="rId119" Type="http://schemas.openxmlformats.org/officeDocument/2006/relationships/slide" Target="slides/slide113.xml"/><Relationship Id="rId270" Type="http://schemas.openxmlformats.org/officeDocument/2006/relationships/slide" Target="slides/slide264.xml"/><Relationship Id="rId291" Type="http://schemas.openxmlformats.org/officeDocument/2006/relationships/slide" Target="slides/slide285.xml"/><Relationship Id="rId305" Type="http://schemas.openxmlformats.org/officeDocument/2006/relationships/slide" Target="slides/slide299.xml"/><Relationship Id="rId44" Type="http://schemas.openxmlformats.org/officeDocument/2006/relationships/slide" Target="slides/slide38.xml"/><Relationship Id="rId65" Type="http://schemas.openxmlformats.org/officeDocument/2006/relationships/slide" Target="slides/slide59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51" Type="http://schemas.openxmlformats.org/officeDocument/2006/relationships/slide" Target="slides/slide145.xml"/><Relationship Id="rId172" Type="http://schemas.openxmlformats.org/officeDocument/2006/relationships/slide" Target="slides/slide166.xml"/><Relationship Id="rId193" Type="http://schemas.openxmlformats.org/officeDocument/2006/relationships/slide" Target="slides/slide187.xml"/><Relationship Id="rId207" Type="http://schemas.openxmlformats.org/officeDocument/2006/relationships/slide" Target="slides/slide201.xml"/><Relationship Id="rId228" Type="http://schemas.openxmlformats.org/officeDocument/2006/relationships/slide" Target="slides/slide222.xml"/><Relationship Id="rId249" Type="http://schemas.openxmlformats.org/officeDocument/2006/relationships/slide" Target="slides/slide243.xml"/><Relationship Id="rId13" Type="http://schemas.openxmlformats.org/officeDocument/2006/relationships/slide" Target="slides/slide7.xml"/><Relationship Id="rId109" Type="http://schemas.openxmlformats.org/officeDocument/2006/relationships/slide" Target="slides/slide103.xml"/><Relationship Id="rId260" Type="http://schemas.openxmlformats.org/officeDocument/2006/relationships/slide" Target="slides/slide254.xml"/><Relationship Id="rId281" Type="http://schemas.openxmlformats.org/officeDocument/2006/relationships/slide" Target="slides/slide275.xml"/><Relationship Id="rId316" Type="http://schemas.openxmlformats.org/officeDocument/2006/relationships/viewProps" Target="viewProps.xml"/><Relationship Id="rId34" Type="http://schemas.openxmlformats.org/officeDocument/2006/relationships/slide" Target="slides/slide28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20" Type="http://schemas.openxmlformats.org/officeDocument/2006/relationships/slide" Target="slides/slide114.xml"/><Relationship Id="rId141" Type="http://schemas.openxmlformats.org/officeDocument/2006/relationships/slide" Target="slides/slide135.xml"/><Relationship Id="rId7" Type="http://schemas.openxmlformats.org/officeDocument/2006/relationships/slide" Target="slides/slide1.xml"/><Relationship Id="rId162" Type="http://schemas.openxmlformats.org/officeDocument/2006/relationships/slide" Target="slides/slide156.xml"/><Relationship Id="rId183" Type="http://schemas.openxmlformats.org/officeDocument/2006/relationships/slide" Target="slides/slide177.xml"/><Relationship Id="rId218" Type="http://schemas.openxmlformats.org/officeDocument/2006/relationships/slide" Target="slides/slide212.xml"/><Relationship Id="rId239" Type="http://schemas.openxmlformats.org/officeDocument/2006/relationships/slide" Target="slides/slide233.xml"/><Relationship Id="rId250" Type="http://schemas.openxmlformats.org/officeDocument/2006/relationships/slide" Target="slides/slide244.xml"/><Relationship Id="rId271" Type="http://schemas.openxmlformats.org/officeDocument/2006/relationships/slide" Target="slides/slide265.xml"/><Relationship Id="rId292" Type="http://schemas.openxmlformats.org/officeDocument/2006/relationships/slide" Target="slides/slide286.xml"/><Relationship Id="rId306" Type="http://schemas.openxmlformats.org/officeDocument/2006/relationships/slide" Target="slides/slide300.xml"/><Relationship Id="rId24" Type="http://schemas.openxmlformats.org/officeDocument/2006/relationships/slide" Target="slides/slide18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31" Type="http://schemas.openxmlformats.org/officeDocument/2006/relationships/slide" Target="slides/slide125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52" Type="http://schemas.openxmlformats.org/officeDocument/2006/relationships/slide" Target="slides/slide146.xml"/><Relationship Id="rId173" Type="http://schemas.openxmlformats.org/officeDocument/2006/relationships/slide" Target="slides/slide167.xml"/><Relationship Id="rId194" Type="http://schemas.openxmlformats.org/officeDocument/2006/relationships/slide" Target="slides/slide188.xml"/><Relationship Id="rId199" Type="http://schemas.openxmlformats.org/officeDocument/2006/relationships/slide" Target="slides/slide193.xml"/><Relationship Id="rId203" Type="http://schemas.openxmlformats.org/officeDocument/2006/relationships/slide" Target="slides/slide197.xml"/><Relationship Id="rId208" Type="http://schemas.openxmlformats.org/officeDocument/2006/relationships/slide" Target="slides/slide202.xml"/><Relationship Id="rId229" Type="http://schemas.openxmlformats.org/officeDocument/2006/relationships/slide" Target="slides/slide223.xml"/><Relationship Id="rId19" Type="http://schemas.openxmlformats.org/officeDocument/2006/relationships/slide" Target="slides/slide13.xml"/><Relationship Id="rId224" Type="http://schemas.openxmlformats.org/officeDocument/2006/relationships/slide" Target="slides/slide218.xml"/><Relationship Id="rId240" Type="http://schemas.openxmlformats.org/officeDocument/2006/relationships/slide" Target="slides/slide234.xml"/><Relationship Id="rId245" Type="http://schemas.openxmlformats.org/officeDocument/2006/relationships/slide" Target="slides/slide239.xml"/><Relationship Id="rId261" Type="http://schemas.openxmlformats.org/officeDocument/2006/relationships/slide" Target="slides/slide255.xml"/><Relationship Id="rId266" Type="http://schemas.openxmlformats.org/officeDocument/2006/relationships/slide" Target="slides/slide260.xml"/><Relationship Id="rId287" Type="http://schemas.openxmlformats.org/officeDocument/2006/relationships/slide" Target="slides/slide281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slide" Target="slides/slide141.xml"/><Relationship Id="rId168" Type="http://schemas.openxmlformats.org/officeDocument/2006/relationships/slide" Target="slides/slide162.xml"/><Relationship Id="rId282" Type="http://schemas.openxmlformats.org/officeDocument/2006/relationships/slide" Target="slides/slide276.xml"/><Relationship Id="rId312" Type="http://schemas.openxmlformats.org/officeDocument/2006/relationships/slide" Target="slides/slide306.xml"/><Relationship Id="rId317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163" Type="http://schemas.openxmlformats.org/officeDocument/2006/relationships/slide" Target="slides/slide157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219" Type="http://schemas.openxmlformats.org/officeDocument/2006/relationships/slide" Target="slides/slide213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08.xml"/><Relationship Id="rId230" Type="http://schemas.openxmlformats.org/officeDocument/2006/relationships/slide" Target="slides/slide224.xml"/><Relationship Id="rId235" Type="http://schemas.openxmlformats.org/officeDocument/2006/relationships/slide" Target="slides/slide229.xml"/><Relationship Id="rId251" Type="http://schemas.openxmlformats.org/officeDocument/2006/relationships/slide" Target="slides/slide245.xml"/><Relationship Id="rId256" Type="http://schemas.openxmlformats.org/officeDocument/2006/relationships/slide" Target="slides/slide250.xml"/><Relationship Id="rId277" Type="http://schemas.openxmlformats.org/officeDocument/2006/relationships/slide" Target="slides/slide271.xml"/><Relationship Id="rId298" Type="http://schemas.openxmlformats.org/officeDocument/2006/relationships/slide" Target="slides/slide292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158" Type="http://schemas.openxmlformats.org/officeDocument/2006/relationships/slide" Target="slides/slide152.xml"/><Relationship Id="rId272" Type="http://schemas.openxmlformats.org/officeDocument/2006/relationships/slide" Target="slides/slide266.xml"/><Relationship Id="rId293" Type="http://schemas.openxmlformats.org/officeDocument/2006/relationships/slide" Target="slides/slide287.xml"/><Relationship Id="rId302" Type="http://schemas.openxmlformats.org/officeDocument/2006/relationships/slide" Target="slides/slide296.xml"/><Relationship Id="rId307" Type="http://schemas.openxmlformats.org/officeDocument/2006/relationships/slide" Target="slides/slide30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3" Type="http://schemas.openxmlformats.org/officeDocument/2006/relationships/slide" Target="slides/slide147.xml"/><Relationship Id="rId174" Type="http://schemas.openxmlformats.org/officeDocument/2006/relationships/slide" Target="slides/slide168.xml"/><Relationship Id="rId179" Type="http://schemas.openxmlformats.org/officeDocument/2006/relationships/slide" Target="slides/slide173.xml"/><Relationship Id="rId195" Type="http://schemas.openxmlformats.org/officeDocument/2006/relationships/slide" Target="slides/slide189.xml"/><Relationship Id="rId209" Type="http://schemas.openxmlformats.org/officeDocument/2006/relationships/slide" Target="slides/slide203.xml"/><Relationship Id="rId190" Type="http://schemas.openxmlformats.org/officeDocument/2006/relationships/slide" Target="slides/slide184.xml"/><Relationship Id="rId204" Type="http://schemas.openxmlformats.org/officeDocument/2006/relationships/slide" Target="slides/slide198.xml"/><Relationship Id="rId220" Type="http://schemas.openxmlformats.org/officeDocument/2006/relationships/slide" Target="slides/slide214.xml"/><Relationship Id="rId225" Type="http://schemas.openxmlformats.org/officeDocument/2006/relationships/slide" Target="slides/slide219.xml"/><Relationship Id="rId241" Type="http://schemas.openxmlformats.org/officeDocument/2006/relationships/slide" Target="slides/slide235.xml"/><Relationship Id="rId246" Type="http://schemas.openxmlformats.org/officeDocument/2006/relationships/slide" Target="slides/slide240.xml"/><Relationship Id="rId267" Type="http://schemas.openxmlformats.org/officeDocument/2006/relationships/slide" Target="slides/slide261.xml"/><Relationship Id="rId288" Type="http://schemas.openxmlformats.org/officeDocument/2006/relationships/slide" Target="slides/slide282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262" Type="http://schemas.openxmlformats.org/officeDocument/2006/relationships/slide" Target="slides/slide256.xml"/><Relationship Id="rId283" Type="http://schemas.openxmlformats.org/officeDocument/2006/relationships/slide" Target="slides/slide277.xml"/><Relationship Id="rId313" Type="http://schemas.openxmlformats.org/officeDocument/2006/relationships/notesMaster" Target="notesMasters/notesMaster1.xml"/><Relationship Id="rId318" Type="http://schemas.openxmlformats.org/officeDocument/2006/relationships/tableStyles" Target="tableStyle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slide" Target="slides/slide137.xml"/><Relationship Id="rId148" Type="http://schemas.openxmlformats.org/officeDocument/2006/relationships/slide" Target="slides/slide142.xml"/><Relationship Id="rId164" Type="http://schemas.openxmlformats.org/officeDocument/2006/relationships/slide" Target="slides/slide158.xml"/><Relationship Id="rId169" Type="http://schemas.openxmlformats.org/officeDocument/2006/relationships/slide" Target="slides/slide163.xml"/><Relationship Id="rId185" Type="http://schemas.openxmlformats.org/officeDocument/2006/relationships/slide" Target="slides/slide17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80" Type="http://schemas.openxmlformats.org/officeDocument/2006/relationships/slide" Target="slides/slide174.xml"/><Relationship Id="rId210" Type="http://schemas.openxmlformats.org/officeDocument/2006/relationships/slide" Target="slides/slide204.xml"/><Relationship Id="rId215" Type="http://schemas.openxmlformats.org/officeDocument/2006/relationships/slide" Target="slides/slide209.xml"/><Relationship Id="rId236" Type="http://schemas.openxmlformats.org/officeDocument/2006/relationships/slide" Target="slides/slide230.xml"/><Relationship Id="rId257" Type="http://schemas.openxmlformats.org/officeDocument/2006/relationships/slide" Target="slides/slide251.xml"/><Relationship Id="rId278" Type="http://schemas.openxmlformats.org/officeDocument/2006/relationships/slide" Target="slides/slide272.xml"/><Relationship Id="rId26" Type="http://schemas.openxmlformats.org/officeDocument/2006/relationships/slide" Target="slides/slide20.xml"/><Relationship Id="rId231" Type="http://schemas.openxmlformats.org/officeDocument/2006/relationships/slide" Target="slides/slide225.xml"/><Relationship Id="rId252" Type="http://schemas.openxmlformats.org/officeDocument/2006/relationships/slide" Target="slides/slide246.xml"/><Relationship Id="rId273" Type="http://schemas.openxmlformats.org/officeDocument/2006/relationships/slide" Target="slides/slide267.xml"/><Relationship Id="rId294" Type="http://schemas.openxmlformats.org/officeDocument/2006/relationships/slide" Target="slides/slide288.xml"/><Relationship Id="rId308" Type="http://schemas.openxmlformats.org/officeDocument/2006/relationships/slide" Target="slides/slide302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54" Type="http://schemas.openxmlformats.org/officeDocument/2006/relationships/slide" Target="slides/slide148.xml"/><Relationship Id="rId175" Type="http://schemas.openxmlformats.org/officeDocument/2006/relationships/slide" Target="slides/slide169.xml"/><Relationship Id="rId196" Type="http://schemas.openxmlformats.org/officeDocument/2006/relationships/slide" Target="slides/slide190.xml"/><Relationship Id="rId200" Type="http://schemas.openxmlformats.org/officeDocument/2006/relationships/slide" Target="slides/slide194.xml"/><Relationship Id="rId16" Type="http://schemas.openxmlformats.org/officeDocument/2006/relationships/slide" Target="slides/slide10.xml"/><Relationship Id="rId221" Type="http://schemas.openxmlformats.org/officeDocument/2006/relationships/slide" Target="slides/slide215.xml"/><Relationship Id="rId242" Type="http://schemas.openxmlformats.org/officeDocument/2006/relationships/slide" Target="slides/slide236.xml"/><Relationship Id="rId263" Type="http://schemas.openxmlformats.org/officeDocument/2006/relationships/slide" Target="slides/slide257.xml"/><Relationship Id="rId284" Type="http://schemas.openxmlformats.org/officeDocument/2006/relationships/slide" Target="slides/slide278.xml"/><Relationship Id="rId37" Type="http://schemas.openxmlformats.org/officeDocument/2006/relationships/slide" Target="slides/slide31.xml"/><Relationship Id="rId58" Type="http://schemas.openxmlformats.org/officeDocument/2006/relationships/slide" Target="slides/slide52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44" Type="http://schemas.openxmlformats.org/officeDocument/2006/relationships/slide" Target="slides/slide138.xml"/><Relationship Id="rId90" Type="http://schemas.openxmlformats.org/officeDocument/2006/relationships/slide" Target="slides/slide84.xml"/><Relationship Id="rId165" Type="http://schemas.openxmlformats.org/officeDocument/2006/relationships/slide" Target="slides/slide159.xml"/><Relationship Id="rId186" Type="http://schemas.openxmlformats.org/officeDocument/2006/relationships/slide" Target="slides/slide180.xml"/><Relationship Id="rId211" Type="http://schemas.openxmlformats.org/officeDocument/2006/relationships/slide" Target="slides/slide205.xml"/><Relationship Id="rId232" Type="http://schemas.openxmlformats.org/officeDocument/2006/relationships/slide" Target="slides/slide226.xml"/><Relationship Id="rId253" Type="http://schemas.openxmlformats.org/officeDocument/2006/relationships/slide" Target="slides/slide247.xml"/><Relationship Id="rId274" Type="http://schemas.openxmlformats.org/officeDocument/2006/relationships/slide" Target="slides/slide268.xml"/><Relationship Id="rId295" Type="http://schemas.openxmlformats.org/officeDocument/2006/relationships/slide" Target="slides/slide289.xml"/><Relationship Id="rId309" Type="http://schemas.openxmlformats.org/officeDocument/2006/relationships/slide" Target="slides/slide303.xml"/><Relationship Id="rId27" Type="http://schemas.openxmlformats.org/officeDocument/2006/relationships/slide" Target="slides/slide21.xml"/><Relationship Id="rId48" Type="http://schemas.openxmlformats.org/officeDocument/2006/relationships/slide" Target="slides/slide42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34" Type="http://schemas.openxmlformats.org/officeDocument/2006/relationships/slide" Target="slides/slide128.xml"/><Relationship Id="rId80" Type="http://schemas.openxmlformats.org/officeDocument/2006/relationships/slide" Target="slides/slide74.xml"/><Relationship Id="rId155" Type="http://schemas.openxmlformats.org/officeDocument/2006/relationships/slide" Target="slides/slide149.xml"/><Relationship Id="rId176" Type="http://schemas.openxmlformats.org/officeDocument/2006/relationships/slide" Target="slides/slide170.xml"/><Relationship Id="rId197" Type="http://schemas.openxmlformats.org/officeDocument/2006/relationships/slide" Target="slides/slide191.xml"/><Relationship Id="rId201" Type="http://schemas.openxmlformats.org/officeDocument/2006/relationships/slide" Target="slides/slide195.xml"/><Relationship Id="rId222" Type="http://schemas.openxmlformats.org/officeDocument/2006/relationships/slide" Target="slides/slide216.xml"/><Relationship Id="rId243" Type="http://schemas.openxmlformats.org/officeDocument/2006/relationships/slide" Target="slides/slide237.xml"/><Relationship Id="rId264" Type="http://schemas.openxmlformats.org/officeDocument/2006/relationships/slide" Target="slides/slide258.xml"/><Relationship Id="rId285" Type="http://schemas.openxmlformats.org/officeDocument/2006/relationships/slide" Target="slides/slide279.xml"/><Relationship Id="rId17" Type="http://schemas.openxmlformats.org/officeDocument/2006/relationships/slide" Target="slides/slide11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24" Type="http://schemas.openxmlformats.org/officeDocument/2006/relationships/slide" Target="slides/slide118.xml"/><Relationship Id="rId310" Type="http://schemas.openxmlformats.org/officeDocument/2006/relationships/slide" Target="slides/slide304.xml"/><Relationship Id="rId70" Type="http://schemas.openxmlformats.org/officeDocument/2006/relationships/slide" Target="slides/slide64.xml"/><Relationship Id="rId91" Type="http://schemas.openxmlformats.org/officeDocument/2006/relationships/slide" Target="slides/slide85.xml"/><Relationship Id="rId145" Type="http://schemas.openxmlformats.org/officeDocument/2006/relationships/slide" Target="slides/slide139.xml"/><Relationship Id="rId166" Type="http://schemas.openxmlformats.org/officeDocument/2006/relationships/slide" Target="slides/slide160.xml"/><Relationship Id="rId187" Type="http://schemas.openxmlformats.org/officeDocument/2006/relationships/slide" Target="slides/slide18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6.xml"/><Relationship Id="rId233" Type="http://schemas.openxmlformats.org/officeDocument/2006/relationships/slide" Target="slides/slide227.xml"/><Relationship Id="rId254" Type="http://schemas.openxmlformats.org/officeDocument/2006/relationships/slide" Target="slides/slide248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275" Type="http://schemas.openxmlformats.org/officeDocument/2006/relationships/slide" Target="slides/slide269.xml"/><Relationship Id="rId296" Type="http://schemas.openxmlformats.org/officeDocument/2006/relationships/slide" Target="slides/slide290.xml"/><Relationship Id="rId300" Type="http://schemas.openxmlformats.org/officeDocument/2006/relationships/slide" Target="slides/slide294.xml"/><Relationship Id="rId60" Type="http://schemas.openxmlformats.org/officeDocument/2006/relationships/slide" Target="slides/slide54.xml"/><Relationship Id="rId81" Type="http://schemas.openxmlformats.org/officeDocument/2006/relationships/slide" Target="slides/slide75.xml"/><Relationship Id="rId135" Type="http://schemas.openxmlformats.org/officeDocument/2006/relationships/slide" Target="slides/slide129.xml"/><Relationship Id="rId156" Type="http://schemas.openxmlformats.org/officeDocument/2006/relationships/slide" Target="slides/slide150.xml"/><Relationship Id="rId177" Type="http://schemas.openxmlformats.org/officeDocument/2006/relationships/slide" Target="slides/slide171.xml"/><Relationship Id="rId198" Type="http://schemas.openxmlformats.org/officeDocument/2006/relationships/slide" Target="slides/slide192.xml"/><Relationship Id="rId202" Type="http://schemas.openxmlformats.org/officeDocument/2006/relationships/slide" Target="slides/slide196.xml"/><Relationship Id="rId223" Type="http://schemas.openxmlformats.org/officeDocument/2006/relationships/slide" Target="slides/slide217.xml"/><Relationship Id="rId244" Type="http://schemas.openxmlformats.org/officeDocument/2006/relationships/slide" Target="slides/slide238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265" Type="http://schemas.openxmlformats.org/officeDocument/2006/relationships/slide" Target="slides/slide259.xml"/><Relationship Id="rId286" Type="http://schemas.openxmlformats.org/officeDocument/2006/relationships/slide" Target="slides/slide280.xml"/><Relationship Id="rId50" Type="http://schemas.openxmlformats.org/officeDocument/2006/relationships/slide" Target="slides/slide44.xml"/><Relationship Id="rId104" Type="http://schemas.openxmlformats.org/officeDocument/2006/relationships/slide" Target="slides/slide98.xml"/><Relationship Id="rId125" Type="http://schemas.openxmlformats.org/officeDocument/2006/relationships/slide" Target="slides/slide119.xml"/><Relationship Id="rId146" Type="http://schemas.openxmlformats.org/officeDocument/2006/relationships/slide" Target="slides/slide140.xml"/><Relationship Id="rId167" Type="http://schemas.openxmlformats.org/officeDocument/2006/relationships/slide" Target="slides/slide161.xml"/><Relationship Id="rId188" Type="http://schemas.openxmlformats.org/officeDocument/2006/relationships/slide" Target="slides/slide182.xml"/><Relationship Id="rId311" Type="http://schemas.openxmlformats.org/officeDocument/2006/relationships/slide" Target="slides/slide305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13" Type="http://schemas.openxmlformats.org/officeDocument/2006/relationships/slide" Target="slides/slide207.xml"/><Relationship Id="rId234" Type="http://schemas.openxmlformats.org/officeDocument/2006/relationships/slide" Target="slides/slide22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55" Type="http://schemas.openxmlformats.org/officeDocument/2006/relationships/slide" Target="slides/slide249.xml"/><Relationship Id="rId276" Type="http://schemas.openxmlformats.org/officeDocument/2006/relationships/slide" Target="slides/slide270.xml"/><Relationship Id="rId297" Type="http://schemas.openxmlformats.org/officeDocument/2006/relationships/slide" Target="slides/slide291.xml"/><Relationship Id="rId40" Type="http://schemas.openxmlformats.org/officeDocument/2006/relationships/slide" Target="slides/slide34.xml"/><Relationship Id="rId115" Type="http://schemas.openxmlformats.org/officeDocument/2006/relationships/slide" Target="slides/slide109.xml"/><Relationship Id="rId136" Type="http://schemas.openxmlformats.org/officeDocument/2006/relationships/slide" Target="slides/slide130.xml"/><Relationship Id="rId157" Type="http://schemas.openxmlformats.org/officeDocument/2006/relationships/slide" Target="slides/slide151.xml"/><Relationship Id="rId178" Type="http://schemas.openxmlformats.org/officeDocument/2006/relationships/slide" Target="slides/slide172.xml"/><Relationship Id="rId301" Type="http://schemas.openxmlformats.org/officeDocument/2006/relationships/slide" Target="slides/slide29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B839E4-A057-084B-A8A0-04F0A2C3F0A6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34DCA7-D66F-E34C-A40D-53AA0680A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80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3A92B-D245-C74A-AD1C-A7E9D68C21D7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3DE2B-9EF7-E44A-8A8D-81262F2C7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785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3DE2B-9EF7-E44A-8A8D-81262F2C73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52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57171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55558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28851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0594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256643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24918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26384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0115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716441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9058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924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69691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33801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693512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941303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42871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44481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11190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71199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55449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24177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402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56123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51967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29117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97309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09493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54366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25800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554492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714695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58423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8855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6906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82047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06115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66492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24691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9746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111719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78126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58335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86053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8405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27938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04573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94508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39685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193761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24172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402668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34929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55451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73758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669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969378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961677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536069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25997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9740716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014553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15305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95399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68943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52139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2683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22875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071575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12516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488482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74900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68364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728478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22291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029127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617082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021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34535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29821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93890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52870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069675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699764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553536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09619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86472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8933397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090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749311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572384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52143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28504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3741505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3479560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881219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611844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214963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02601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851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651285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41175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06423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7628741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19555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89947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878373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014464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746248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13255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760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673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662462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357375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07860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881666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78713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367828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30306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504633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75725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052817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3818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16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36391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21887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334303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194728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665320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6413930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5214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8571214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72906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420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42938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0844933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33133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146813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793154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6570647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093869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62824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428330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5182593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2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288263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577537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076673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90968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5407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9990241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966933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11138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57737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994084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8337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720352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108167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8810077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13556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855989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315829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030945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6042951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062868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725743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6559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322262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848177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139230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033893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075147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3134472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56493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289164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25306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6885195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585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928559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496192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0179593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674121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763094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731914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194259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2341933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9955946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743437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7164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43031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037279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211793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665282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4843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02176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3137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64202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7800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081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11388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1041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6940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6291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3523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8627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210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914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73244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374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78137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6376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82764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47902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7670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68038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63566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7470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461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23444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6490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2662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9306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1066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2200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0886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58247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5864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33553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153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852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2227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1143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8991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690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19279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69919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17323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2047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17940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631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2894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58881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6028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0264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61780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6335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528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04662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493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4598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194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328361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83879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462252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62855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938911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412781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72771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1362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06601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6926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562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24727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496025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62736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43238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50308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38037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19384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5194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580406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41626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F3DE2B-9EF7-E44A-8A8D-81262F2C73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805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74290" y="2130425"/>
            <a:ext cx="5352240" cy="1470025"/>
          </a:xfrm>
          <a:prstGeom prst="rect">
            <a:avLst/>
          </a:prstGeom>
        </p:spPr>
        <p:txBody>
          <a:bodyPr anchor="ctr"/>
          <a:lstStyle>
            <a:lvl1pPr algn="l">
              <a:defRPr sz="3000" baseline="0">
                <a:latin typeface="Arial Narrow"/>
                <a:cs typeface="Arial Narrow"/>
              </a:defRPr>
            </a:lvl1pPr>
          </a:lstStyle>
          <a:p>
            <a:r>
              <a:rPr lang="en-AU" dirty="0"/>
              <a:t>TITLE PAGE (30pt Arial Narrow)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290" y="3613923"/>
            <a:ext cx="5352240" cy="6331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SUB HEADLINE / PRESENTER (18pt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46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55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770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60020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3601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353" y="1315158"/>
            <a:ext cx="3812093" cy="500647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4563736" y="1315158"/>
            <a:ext cx="4148524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1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&amp;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844" y="1315158"/>
            <a:ext cx="2484666" cy="500647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>
          <a:xfrm>
            <a:off x="3216922" y="1315158"/>
            <a:ext cx="5511828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771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7596606" y="6376719"/>
            <a:ext cx="12121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4B116A7-1BBE-0246-8B18-68B8A757ECD8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idx="1"/>
          </p:nvPr>
        </p:nvSpPr>
        <p:spPr>
          <a:xfrm>
            <a:off x="509445" y="1315158"/>
            <a:ext cx="8288662" cy="50064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78052" y="217549"/>
            <a:ext cx="5223117" cy="77405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90000"/>
              </a:lnSpc>
              <a:buNone/>
              <a:defRPr sz="2400">
                <a:latin typeface="Arial Narrow"/>
                <a:cs typeface="Arial Narrow"/>
              </a:defRPr>
            </a:lvl1pPr>
          </a:lstStyle>
          <a:p>
            <a:pPr lvl="0"/>
            <a:r>
              <a:rPr lang="en-US" sz="2400" dirty="0">
                <a:latin typeface="Arial Narrow"/>
                <a:cs typeface="Arial Narrow"/>
              </a:rPr>
              <a:t>CONTENT PAGE 2</a:t>
            </a:r>
            <a:br>
              <a:rPr lang="en-US" sz="2400" dirty="0">
                <a:latin typeface="Arial Narrow"/>
                <a:cs typeface="Arial Narrow"/>
              </a:rPr>
            </a:br>
            <a:r>
              <a:rPr lang="en-US" sz="2400" dirty="0">
                <a:latin typeface="Arial Narrow"/>
                <a:cs typeface="Arial Narrow"/>
              </a:rPr>
              <a:t>2 LINES (24pt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106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74290" y="2130425"/>
            <a:ext cx="5352240" cy="1470025"/>
          </a:xfrm>
          <a:prstGeom prst="rect">
            <a:avLst/>
          </a:prstGeom>
        </p:spPr>
        <p:txBody>
          <a:bodyPr anchor="ctr"/>
          <a:lstStyle>
            <a:lvl1pPr algn="l">
              <a:defRPr sz="3000" baseline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r>
              <a:rPr lang="en-AU" dirty="0"/>
              <a:t>TITLE PAGE (30pt Arial Narrow)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290" y="3613923"/>
            <a:ext cx="5352240" cy="633181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/>
                </a:solidFill>
                <a:latin typeface="Arial Narrow"/>
                <a:cs typeface="Arial Narrow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SUB HEADLINE / PRESENTER (18pt Arial Narrow)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09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054834" y="638473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180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231260"/>
            <a:ext cx="8319621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8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477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126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1260"/>
            <a:ext cx="4038600" cy="4525963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7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0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&amp;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3286278" y="1088125"/>
            <a:ext cx="5511828" cy="4743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1896"/>
            <a:ext cx="8229600" cy="510825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/>
                <a:cs typeface="Arial Narrow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57200" y="1088125"/>
            <a:ext cx="2484666" cy="4743791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charset="2"/>
              <a:buChar char="§"/>
              <a:defRPr sz="2400">
                <a:latin typeface="Arial"/>
                <a:cs typeface="Arial"/>
              </a:defRPr>
            </a:lvl1pPr>
            <a:lvl2pPr>
              <a:defRPr sz="2000"/>
            </a:lvl2pPr>
            <a:lvl3pPr marL="1143000" indent="-228600">
              <a:buFont typeface="Wingdings" charset="2"/>
              <a:buChar char="§"/>
              <a:defRPr sz="1800"/>
            </a:lvl3pPr>
            <a:lvl4pPr>
              <a:defRPr sz="1600"/>
            </a:lvl4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</p:txBody>
      </p:sp>
      <p:sp>
        <p:nvSpPr>
          <p:cNvPr id="7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3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idx="1"/>
          </p:nvPr>
        </p:nvSpPr>
        <p:spPr>
          <a:xfrm>
            <a:off x="509445" y="1031359"/>
            <a:ext cx="8288662" cy="48715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65607" y="141896"/>
            <a:ext cx="8332500" cy="487491"/>
          </a:xfrm>
          <a:prstGeom prst="rect">
            <a:avLst/>
          </a:prstGeom>
        </p:spPr>
        <p:txBody>
          <a:bodyPr/>
          <a:lstStyle>
            <a:lvl1pPr algn="l">
              <a:defRPr sz="2400"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6" name="Slide Number Placeholder 6"/>
          <p:cNvSpPr txBox="1">
            <a:spLocks/>
          </p:cNvSpPr>
          <p:nvPr userDrawn="1"/>
        </p:nvSpPr>
        <p:spPr>
          <a:xfrm>
            <a:off x="4076885" y="6356350"/>
            <a:ext cx="9902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2400" kern="1200">
                <a:solidFill>
                  <a:schemeClr val="tx1"/>
                </a:solidFill>
                <a:latin typeface="Arial Narrow"/>
                <a:ea typeface="+mn-ea"/>
                <a:cs typeface="Arial Narrow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4B116A7-1BBE-0246-8B18-68B8A757ECD8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83494" y="2362514"/>
            <a:ext cx="5494159" cy="1470025"/>
          </a:xfrm>
          <a:prstGeom prst="rect">
            <a:avLst/>
          </a:prstGeom>
        </p:spPr>
        <p:txBody>
          <a:bodyPr anchor="ctr"/>
          <a:lstStyle>
            <a:lvl1pPr algn="l">
              <a:defRPr sz="2800">
                <a:latin typeface="Arial Narrow"/>
                <a:cs typeface="Arial Narrow"/>
              </a:defRPr>
            </a:lvl1pPr>
          </a:lstStyle>
          <a:p>
            <a:r>
              <a:rPr lang="en-US" sz="3000" dirty="0">
                <a:solidFill>
                  <a:srgbClr val="000000"/>
                </a:solidFill>
                <a:latin typeface="Arial Narrow"/>
                <a:cs typeface="Arial Narrow"/>
              </a:rPr>
              <a:t>SECTION BREAK 2 </a:t>
            </a:r>
            <a:br>
              <a:rPr lang="en-US" sz="3000" dirty="0">
                <a:solidFill>
                  <a:srgbClr val="000000"/>
                </a:solidFill>
                <a:latin typeface="Arial Narrow"/>
                <a:cs typeface="Arial Narrow"/>
              </a:rPr>
            </a:br>
            <a:r>
              <a:rPr lang="en-US" sz="3000" dirty="0">
                <a:solidFill>
                  <a:srgbClr val="000000"/>
                </a:solidFill>
                <a:latin typeface="Arial Narrow"/>
                <a:cs typeface="Arial Narrow"/>
              </a:rPr>
              <a:t>(30pt Arial Narrow)</a:t>
            </a:r>
          </a:p>
        </p:txBody>
      </p:sp>
    </p:spTree>
    <p:extLst>
      <p:ext uri="{BB962C8B-B14F-4D97-AF65-F5344CB8AC3E}">
        <p14:creationId xmlns:p14="http://schemas.microsoft.com/office/powerpoint/2010/main" val="307674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344634" y="2582358"/>
            <a:ext cx="5326327" cy="1963182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defRPr sz="3000" baseline="0">
                <a:solidFill>
                  <a:schemeClr val="bg1"/>
                </a:solidFill>
                <a:latin typeface="Arial Narrow"/>
                <a:cs typeface="Arial Narrow"/>
              </a:defRPr>
            </a:lvl1pPr>
          </a:lstStyle>
          <a:p>
            <a:pPr lvl="0"/>
            <a:r>
              <a:rPr lang="en-AU" dirty="0"/>
              <a:t>SECTION BREAK 1 </a:t>
            </a:r>
            <a:br>
              <a:rPr lang="en-AU" dirty="0"/>
            </a:br>
            <a:r>
              <a:rPr lang="en-AU" dirty="0"/>
              <a:t>(30pt Arial Narrow)</a:t>
            </a:r>
          </a:p>
        </p:txBody>
      </p:sp>
    </p:spTree>
    <p:extLst>
      <p:ext uri="{BB962C8B-B14F-4D97-AF65-F5344CB8AC3E}">
        <p14:creationId xmlns:p14="http://schemas.microsoft.com/office/powerpoint/2010/main" val="296704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How to use the Monash Brand template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DFDCB2-E1AF-CF45-BF86-32B8D7F4E267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PPT templates-1-standard-FINAL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3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s-1-standard-FINAL-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7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116A7-1BBE-0246-8B18-68B8A757ECD8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 descr="PPT templates-1-standard-covers-3-1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57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22" r:id="rId2"/>
    <p:sldLayoutId id="2147483676" r:id="rId3"/>
    <p:sldLayoutId id="2147483720" r:id="rId4"/>
    <p:sldLayoutId id="2147483681" r:id="rId5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 templates-1-standard-covers-3-6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9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 templates-1-standard-covers-3-3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0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-templates-1-standard-6.jp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1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2" r:id="rId3"/>
    <p:sldLayoutId id="2147483718" r:id="rId4"/>
    <p:sldLayoutId id="2147483721" r:id="rId5"/>
    <p:sldLayoutId id="2147483717" r:id="rId6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1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1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1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1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1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1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1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1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1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1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1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1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1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1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1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1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1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1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1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1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1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1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1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1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1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crdownload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latin typeface="+mj-lt"/>
              </a:rPr>
              <a:t>FIT3155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Advanced Algorithms and </a:t>
            </a: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Data Structures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Ian </a:t>
            </a:r>
            <a:r>
              <a:rPr lang="en-US" dirty="0" err="1"/>
              <a:t>Wern</a:t>
            </a:r>
            <a:r>
              <a:rPr lang="en-US" dirty="0"/>
              <a:t> Han Lim</a:t>
            </a:r>
            <a:br>
              <a:rPr lang="en-US" dirty="0"/>
            </a:br>
            <a:r>
              <a:rPr lang="en-US" dirty="0"/>
              <a:t>lim.wern.han@monash.edu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93112" y="324839"/>
            <a:ext cx="1937816" cy="854080"/>
          </a:xfrm>
          <a:prstGeom prst="rect">
            <a:avLst/>
          </a:prstGeom>
          <a:noFill/>
        </p:spPr>
        <p:txBody>
          <a:bodyPr wrap="square" lIns="0" tIns="0" bIns="0" rtlCol="0" anchor="t">
            <a:spAutoFit/>
          </a:bodyPr>
          <a:lstStyle/>
          <a:p>
            <a:r>
              <a:rPr lang="en-GB" sz="1850" dirty="0">
                <a:solidFill>
                  <a:srgbClr val="006DAE"/>
                </a:solidFill>
                <a:latin typeface="+mj-lt"/>
                <a:cs typeface="Arial Narrow"/>
              </a:rPr>
              <a:t>MONASH</a:t>
            </a:r>
            <a:br>
              <a:rPr lang="en-GB" sz="1850" baseline="30000" dirty="0">
                <a:latin typeface="+mj-lt"/>
                <a:cs typeface="Arial Narrow"/>
              </a:rPr>
            </a:br>
            <a:r>
              <a:rPr lang="en-GB" sz="1850" dirty="0">
                <a:solidFill>
                  <a:srgbClr val="000000"/>
                </a:solidFill>
                <a:latin typeface="+mj-lt"/>
                <a:cs typeface="Arial Narrow"/>
              </a:rPr>
              <a:t>INFORMATION</a:t>
            </a:r>
          </a:p>
          <a:p>
            <a:r>
              <a:rPr lang="en-GB" sz="1850" dirty="0">
                <a:solidFill>
                  <a:srgbClr val="000000"/>
                </a:solidFill>
                <a:latin typeface="+mj-lt"/>
                <a:cs typeface="Arial Narrow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59720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What are heaps?</a:t>
            </a:r>
          </a:p>
          <a:p>
            <a:pPr lvl="1"/>
            <a:r>
              <a:rPr lang="en-US" dirty="0"/>
              <a:t>Priority queue</a:t>
            </a:r>
          </a:p>
          <a:p>
            <a:pPr lvl="1"/>
            <a:r>
              <a:rPr lang="en-US" dirty="0"/>
              <a:t>Root = highest priority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introduction…</a:t>
            </a:r>
          </a:p>
        </p:txBody>
      </p:sp>
    </p:spTree>
    <p:extLst>
      <p:ext uri="{BB962C8B-B14F-4D97-AF65-F5344CB8AC3E}">
        <p14:creationId xmlns:p14="http://schemas.microsoft.com/office/powerpoint/2010/main" val="29332458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tree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-60921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004841" y="92982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004840" y="1760148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269245" y="1458630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7695" y="1788870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7694" y="2619197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352099" y="2317679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352100" y="1381188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6810" y="7861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6809" y="908938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201214" y="607420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19664" y="937660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19663" y="1767987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284068" y="1466469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284069" y="529978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269246" y="343016"/>
            <a:ext cx="1667564" cy="5868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4898769" y="7713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4898768" y="90746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163173" y="605946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3981623" y="93618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3981622" y="176651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246027" y="146499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246028" y="528504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2961744" y="7861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961743" y="908938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226148" y="607420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332576" y="341541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518639" y="341542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427578" y="341542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1064749" y="341541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78052" y="150624"/>
            <a:ext cx="731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005488" y="442944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005487" y="5259773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100" idx="4"/>
            <a:endCxn id="101" idx="0"/>
          </p:cNvCxnSpPr>
          <p:nvPr/>
        </p:nvCxnSpPr>
        <p:spPr>
          <a:xfrm flipH="1">
            <a:off x="6269892" y="4958255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8342" y="528849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8341" y="611882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103" idx="4"/>
            <a:endCxn id="104" idx="0"/>
          </p:cNvCxnSpPr>
          <p:nvPr/>
        </p:nvCxnSpPr>
        <p:spPr>
          <a:xfrm flipH="1">
            <a:off x="5352746" y="581730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100" idx="3"/>
            <a:endCxn id="103" idx="0"/>
          </p:cNvCxnSpPr>
          <p:nvPr/>
        </p:nvCxnSpPr>
        <p:spPr>
          <a:xfrm flipH="1">
            <a:off x="5352747" y="4880813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7457" y="357823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7456" y="4408563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07" idx="4"/>
            <a:endCxn id="108" idx="0"/>
          </p:cNvCxnSpPr>
          <p:nvPr/>
        </p:nvCxnSpPr>
        <p:spPr>
          <a:xfrm flipH="1">
            <a:off x="8201861" y="4107045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20311" y="443728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20310" y="526761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10" idx="4"/>
            <a:endCxn id="111" idx="0"/>
          </p:cNvCxnSpPr>
          <p:nvPr/>
        </p:nvCxnSpPr>
        <p:spPr>
          <a:xfrm flipH="1">
            <a:off x="7284715" y="496609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07" idx="3"/>
            <a:endCxn id="110" idx="0"/>
          </p:cNvCxnSpPr>
          <p:nvPr/>
        </p:nvCxnSpPr>
        <p:spPr>
          <a:xfrm flipH="1">
            <a:off x="7284716" y="4029603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07" idx="2"/>
            <a:endCxn id="100" idx="0"/>
          </p:cNvCxnSpPr>
          <p:nvPr/>
        </p:nvCxnSpPr>
        <p:spPr>
          <a:xfrm flipH="1">
            <a:off x="6269893" y="3842641"/>
            <a:ext cx="1667564" cy="5868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4899416" y="357676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4899415" y="440708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115" idx="4"/>
            <a:endCxn id="116" idx="0"/>
          </p:cNvCxnSpPr>
          <p:nvPr/>
        </p:nvCxnSpPr>
        <p:spPr>
          <a:xfrm flipH="1">
            <a:off x="5163820" y="410557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3982270" y="443581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3982269" y="526613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118" idx="4"/>
            <a:endCxn id="119" idx="0"/>
          </p:cNvCxnSpPr>
          <p:nvPr/>
        </p:nvCxnSpPr>
        <p:spPr>
          <a:xfrm flipH="1">
            <a:off x="4246674" y="496462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15" idx="3"/>
            <a:endCxn id="118" idx="0"/>
          </p:cNvCxnSpPr>
          <p:nvPr/>
        </p:nvCxnSpPr>
        <p:spPr>
          <a:xfrm flipH="1">
            <a:off x="4246675" y="4028129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1789724" y="55432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07" idx="2"/>
            <a:endCxn id="115" idx="6"/>
          </p:cNvCxnSpPr>
          <p:nvPr/>
        </p:nvCxnSpPr>
        <p:spPr>
          <a:xfrm flipH="1" flipV="1">
            <a:off x="5428225" y="3841167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555913" y="0"/>
            <a:ext cx="0" cy="359817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3745304" y="-248"/>
            <a:ext cx="21102" cy="176039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>
            <a:off x="5688664" y="-43408"/>
            <a:ext cx="15183" cy="121527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4844688" y="1820158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4908460" y="5162494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831460" y="3148006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>
            <a:off x="4844688" y="1145586"/>
            <a:ext cx="851567" cy="674572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4908461" y="4814771"/>
            <a:ext cx="944396" cy="354244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>
            <a:off x="4872737" y="3125758"/>
            <a:ext cx="980120" cy="3899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0" y="359817"/>
            <a:ext cx="2555913" cy="225938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2617939" y="359911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2617938" y="442944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129" idx="4"/>
            <a:endCxn id="130" idx="0"/>
          </p:cNvCxnSpPr>
          <p:nvPr/>
        </p:nvCxnSpPr>
        <p:spPr>
          <a:xfrm flipH="1">
            <a:off x="2882343" y="412792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1700793" y="445816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1700792" y="528849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140" idx="4"/>
            <a:endCxn id="141" idx="0"/>
          </p:cNvCxnSpPr>
          <p:nvPr/>
        </p:nvCxnSpPr>
        <p:spPr>
          <a:xfrm flipH="1">
            <a:off x="1965197" y="4986977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9" idx="3"/>
            <a:endCxn id="140" idx="0"/>
          </p:cNvCxnSpPr>
          <p:nvPr/>
        </p:nvCxnSpPr>
        <p:spPr>
          <a:xfrm flipH="1">
            <a:off x="1965198" y="4050486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-79751" y="1760148"/>
            <a:ext cx="3825056" cy="2931172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129" idx="6"/>
            <a:endCxn id="115" idx="2"/>
          </p:cNvCxnSpPr>
          <p:nvPr/>
        </p:nvCxnSpPr>
        <p:spPr>
          <a:xfrm flipV="1">
            <a:off x="3146748" y="3841167"/>
            <a:ext cx="1752668" cy="22357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90629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tree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-60921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004841" y="92982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004840" y="1760148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269245" y="1458630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7695" y="178887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7694" y="2619197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352099" y="2317679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352100" y="1381188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6810" y="7861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6809" y="908938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201214" y="607420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19664" y="93766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19663" y="1767987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284068" y="1466469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284069" y="529978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269246" y="343016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4898769" y="7713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4898768" y="90746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163173" y="605946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3981623" y="93618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3981622" y="176651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246027" y="146499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246028" y="528504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2961744" y="7861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961743" y="908938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226148" y="607420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332576" y="341541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518639" y="341542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427578" y="341542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1064749" y="341541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78052" y="150624"/>
            <a:ext cx="731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005488" y="442944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005487" y="5259773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100" idx="4"/>
            <a:endCxn id="101" idx="0"/>
          </p:cNvCxnSpPr>
          <p:nvPr/>
        </p:nvCxnSpPr>
        <p:spPr>
          <a:xfrm flipH="1">
            <a:off x="6269892" y="4958255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8342" y="528849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8341" y="611882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103" idx="4"/>
            <a:endCxn id="104" idx="0"/>
          </p:cNvCxnSpPr>
          <p:nvPr/>
        </p:nvCxnSpPr>
        <p:spPr>
          <a:xfrm flipH="1">
            <a:off x="5352746" y="581730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100" idx="3"/>
            <a:endCxn id="103" idx="0"/>
          </p:cNvCxnSpPr>
          <p:nvPr/>
        </p:nvCxnSpPr>
        <p:spPr>
          <a:xfrm flipH="1">
            <a:off x="5352747" y="4880813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7457" y="357823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7456" y="4408563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07" idx="4"/>
            <a:endCxn id="108" idx="0"/>
          </p:cNvCxnSpPr>
          <p:nvPr/>
        </p:nvCxnSpPr>
        <p:spPr>
          <a:xfrm flipH="1">
            <a:off x="8201861" y="4107045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20311" y="443728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20310" y="526761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10" idx="4"/>
            <a:endCxn id="111" idx="0"/>
          </p:cNvCxnSpPr>
          <p:nvPr/>
        </p:nvCxnSpPr>
        <p:spPr>
          <a:xfrm flipH="1">
            <a:off x="7284715" y="496609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07" idx="3"/>
            <a:endCxn id="110" idx="0"/>
          </p:cNvCxnSpPr>
          <p:nvPr/>
        </p:nvCxnSpPr>
        <p:spPr>
          <a:xfrm flipH="1">
            <a:off x="7284716" y="4029603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07" idx="2"/>
            <a:endCxn id="100" idx="0"/>
          </p:cNvCxnSpPr>
          <p:nvPr/>
        </p:nvCxnSpPr>
        <p:spPr>
          <a:xfrm flipH="1">
            <a:off x="6269893" y="3842641"/>
            <a:ext cx="1667564" cy="5868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1789724" y="55432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07" idx="2"/>
            <a:endCxn id="115" idx="6"/>
          </p:cNvCxnSpPr>
          <p:nvPr/>
        </p:nvCxnSpPr>
        <p:spPr>
          <a:xfrm flipH="1" flipV="1">
            <a:off x="5428225" y="3841167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555913" y="0"/>
            <a:ext cx="0" cy="359817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3745304" y="-248"/>
            <a:ext cx="21102" cy="176039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>
            <a:off x="5688664" y="-43408"/>
            <a:ext cx="15183" cy="121527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4844688" y="1820158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4908460" y="5162494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831460" y="3148006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>
            <a:off x="4844688" y="1145586"/>
            <a:ext cx="851567" cy="674572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4908461" y="4814771"/>
            <a:ext cx="944396" cy="354244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>
            <a:off x="4872737" y="3125758"/>
            <a:ext cx="980120" cy="3899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0" y="359817"/>
            <a:ext cx="2555913" cy="225938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-79751" y="1760148"/>
            <a:ext cx="3825056" cy="2931172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9929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tree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-60921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004841" y="92982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004840" y="1760148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269245" y="1458630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7695" y="178887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7694" y="2619197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352099" y="2317679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352100" y="1381188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6810" y="7861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6809" y="908938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201214" y="607420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19664" y="93766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19663" y="1767987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284068" y="1466469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284069" y="529978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269246" y="343016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4898769" y="7713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4898768" y="90746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163173" y="605946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3981623" y="93618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3981622" y="176651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246027" y="146499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246028" y="528504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2961744" y="7861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961743" y="908938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226148" y="607420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332576" y="341541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518639" y="341542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427578" y="341542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1064749" y="341541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78052" y="150624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13 items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1789724" y="55432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7301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heaps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13 items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TADAAAAA!!!! #</a:t>
            </a:r>
            <a:r>
              <a:rPr lang="en-US" dirty="0" err="1"/>
              <a:t>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401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heaps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13 items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Complexity?</a:t>
            </a:r>
          </a:p>
        </p:txBody>
      </p:sp>
    </p:spTree>
    <p:extLst>
      <p:ext uri="{BB962C8B-B14F-4D97-AF65-F5344CB8AC3E}">
        <p14:creationId xmlns:p14="http://schemas.microsoft.com/office/powerpoint/2010/main" val="1645342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heaps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13 items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Complexity?</a:t>
            </a:r>
          </a:p>
          <a:p>
            <a:pPr lvl="1"/>
            <a:r>
              <a:rPr lang="en-US" dirty="0"/>
              <a:t>Go through each binomial tree (order by order) and just merge them</a:t>
            </a:r>
          </a:p>
        </p:txBody>
      </p:sp>
    </p:spTree>
    <p:extLst>
      <p:ext uri="{BB962C8B-B14F-4D97-AF65-F5344CB8AC3E}">
        <p14:creationId xmlns:p14="http://schemas.microsoft.com/office/powerpoint/2010/main" val="8352332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heaps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13 items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Complexity?</a:t>
            </a:r>
          </a:p>
          <a:p>
            <a:pPr lvl="1"/>
            <a:r>
              <a:rPr lang="en-US" dirty="0"/>
              <a:t>Go through each binomial tree (order by order) and just merge them</a:t>
            </a:r>
          </a:p>
          <a:p>
            <a:pPr lvl="1"/>
            <a:r>
              <a:rPr lang="en-US" dirty="0"/>
              <a:t>Merging of trees with the same order is O(1)</a:t>
            </a:r>
          </a:p>
        </p:txBody>
      </p:sp>
    </p:spTree>
    <p:extLst>
      <p:ext uri="{BB962C8B-B14F-4D97-AF65-F5344CB8AC3E}">
        <p14:creationId xmlns:p14="http://schemas.microsoft.com/office/powerpoint/2010/main" val="28854110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heaps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13 items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Complexity?</a:t>
            </a:r>
          </a:p>
          <a:p>
            <a:pPr lvl="1"/>
            <a:r>
              <a:rPr lang="en-US" dirty="0"/>
              <a:t>Go through each binomial tree (order by order) and just merge them</a:t>
            </a:r>
          </a:p>
          <a:p>
            <a:pPr lvl="1"/>
            <a:r>
              <a:rPr lang="en-US" dirty="0"/>
              <a:t>Merging of trees with the same order is O(1)</a:t>
            </a:r>
          </a:p>
          <a:p>
            <a:pPr lvl="1"/>
            <a:r>
              <a:rPr lang="en-US" dirty="0"/>
              <a:t>How many trees?</a:t>
            </a:r>
          </a:p>
        </p:txBody>
      </p:sp>
    </p:spTree>
    <p:extLst>
      <p:ext uri="{BB962C8B-B14F-4D97-AF65-F5344CB8AC3E}">
        <p14:creationId xmlns:p14="http://schemas.microsoft.com/office/powerpoint/2010/main" val="28518203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heaps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13 items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Complexity?</a:t>
            </a:r>
          </a:p>
          <a:p>
            <a:pPr lvl="1"/>
            <a:r>
              <a:rPr lang="en-US" dirty="0"/>
              <a:t>Go through each binomial tree (order by order) and just merge them</a:t>
            </a:r>
          </a:p>
          <a:p>
            <a:pPr lvl="1"/>
            <a:r>
              <a:rPr lang="en-US" dirty="0"/>
              <a:t>Merging of trees with the same order is O(1)</a:t>
            </a:r>
          </a:p>
          <a:p>
            <a:pPr lvl="1"/>
            <a:r>
              <a:rPr lang="en-US" dirty="0"/>
              <a:t>How many trees? 2 * (Log_2 N + 1) max thus, </a:t>
            </a:r>
            <a:r>
              <a:rPr lang="en-US" dirty="0">
                <a:solidFill>
                  <a:srgbClr val="FF0000"/>
                </a:solidFill>
              </a:rPr>
              <a:t>O(???)</a:t>
            </a:r>
          </a:p>
        </p:txBody>
      </p:sp>
      <p:pic>
        <p:nvPicPr>
          <p:cNvPr id="36" name="Picture 35" descr="Screen Clipping">
            <a:extLst>
              <a:ext uri="{FF2B5EF4-FFF2-40B4-BE49-F238E27FC236}">
                <a16:creationId xmlns:a16="http://schemas.microsoft.com/office/drawing/2014/main" id="{903A3052-851D-44A4-9DE8-B5939299E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00" y="4603157"/>
            <a:ext cx="2363709" cy="189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265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4680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What are heaps?</a:t>
            </a:r>
          </a:p>
          <a:p>
            <a:pPr lvl="1"/>
            <a:r>
              <a:rPr lang="en-US" dirty="0"/>
              <a:t>Priority queue</a:t>
            </a:r>
          </a:p>
          <a:p>
            <a:pPr lvl="1"/>
            <a:r>
              <a:rPr lang="en-US" dirty="0"/>
              <a:t>Root = highest priority</a:t>
            </a:r>
          </a:p>
          <a:p>
            <a:pPr lvl="1"/>
            <a:r>
              <a:rPr lang="en-US" dirty="0"/>
              <a:t>Child priority &lt; parent priority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introduction…</a:t>
            </a:r>
          </a:p>
        </p:txBody>
      </p:sp>
    </p:spTree>
    <p:extLst>
      <p:ext uri="{BB962C8B-B14F-4D97-AF65-F5344CB8AC3E}">
        <p14:creationId xmlns:p14="http://schemas.microsoft.com/office/powerpoint/2010/main" val="15791239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For priority queue</a:t>
            </a:r>
          </a:p>
        </p:txBody>
      </p:sp>
    </p:spTree>
    <p:extLst>
      <p:ext uri="{BB962C8B-B14F-4D97-AF65-F5344CB8AC3E}">
        <p14:creationId xmlns:p14="http://schemas.microsoft.com/office/powerpoint/2010/main" val="3874460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For priority queue</a:t>
            </a:r>
          </a:p>
          <a:p>
            <a:pPr lvl="1"/>
            <a:r>
              <a:rPr lang="en-US" dirty="0"/>
              <a:t>Where is the min?</a:t>
            </a:r>
          </a:p>
        </p:txBody>
      </p:sp>
    </p:spTree>
    <p:extLst>
      <p:ext uri="{BB962C8B-B14F-4D97-AF65-F5344CB8AC3E}">
        <p14:creationId xmlns:p14="http://schemas.microsoft.com/office/powerpoint/2010/main" val="28745381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For priority queue</a:t>
            </a:r>
          </a:p>
          <a:p>
            <a:pPr lvl="1"/>
            <a:r>
              <a:rPr lang="en-US" dirty="0"/>
              <a:t>Where is the min?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650" y="225897"/>
            <a:ext cx="457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487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solidFill>
            <a:srgbClr val="92D050"/>
          </a:solidFill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solidFill>
            <a:srgbClr val="92D05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solidFill>
            <a:srgbClr val="92D050"/>
          </a:solidFill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For priority queue</a:t>
            </a:r>
          </a:p>
          <a:p>
            <a:pPr lvl="1"/>
            <a:r>
              <a:rPr lang="en-US" dirty="0"/>
              <a:t>Where is the min?</a:t>
            </a:r>
          </a:p>
        </p:txBody>
      </p:sp>
    </p:spTree>
    <p:extLst>
      <p:ext uri="{BB962C8B-B14F-4D97-AF65-F5344CB8AC3E}">
        <p14:creationId xmlns:p14="http://schemas.microsoft.com/office/powerpoint/2010/main" val="33341562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solidFill>
            <a:srgbClr val="92D050"/>
          </a:solidFill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solidFill>
            <a:srgbClr val="92D05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solidFill>
            <a:srgbClr val="92D050"/>
          </a:solidFill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For priority queue</a:t>
            </a:r>
          </a:p>
          <a:p>
            <a:pPr lvl="1"/>
            <a:r>
              <a:rPr lang="en-US" dirty="0"/>
              <a:t>Where is the min?</a:t>
            </a:r>
          </a:p>
          <a:p>
            <a:pPr lvl="1"/>
            <a:r>
              <a:rPr lang="en-US" dirty="0"/>
              <a:t>Just loop through the loop in O(log N)</a:t>
            </a:r>
          </a:p>
        </p:txBody>
      </p:sp>
    </p:spTree>
    <p:extLst>
      <p:ext uri="{BB962C8B-B14F-4D97-AF65-F5344CB8AC3E}">
        <p14:creationId xmlns:p14="http://schemas.microsoft.com/office/powerpoint/2010/main" val="8328168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solidFill>
            <a:srgbClr val="92D050"/>
          </a:solidFill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solidFill>
            <a:srgbClr val="92D05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solidFill>
            <a:srgbClr val="92D050"/>
          </a:solidFill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For priority queue</a:t>
            </a:r>
          </a:p>
          <a:p>
            <a:pPr lvl="1"/>
            <a:r>
              <a:rPr lang="en-US" dirty="0"/>
              <a:t>Where is the min?</a:t>
            </a:r>
          </a:p>
          <a:p>
            <a:pPr lvl="1"/>
            <a:r>
              <a:rPr lang="en-US" dirty="0"/>
              <a:t>Just loop through the loop in O(log N)</a:t>
            </a:r>
          </a:p>
          <a:p>
            <a:pPr lvl="1"/>
            <a:r>
              <a:rPr lang="en-US" dirty="0"/>
              <a:t>Then we remove the root…</a:t>
            </a:r>
          </a:p>
        </p:txBody>
      </p:sp>
    </p:spTree>
    <p:extLst>
      <p:ext uri="{BB962C8B-B14F-4D97-AF65-F5344CB8AC3E}">
        <p14:creationId xmlns:p14="http://schemas.microsoft.com/office/powerpoint/2010/main" val="33144347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solidFill>
            <a:srgbClr val="92D050"/>
          </a:solidFill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7" idx="1"/>
          </p:cNvCxnSpPr>
          <p:nvPr/>
        </p:nvCxnSpPr>
        <p:spPr>
          <a:xfrm flipH="1" flipV="1">
            <a:off x="3783043" y="3505859"/>
            <a:ext cx="540426" cy="670612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5" idx="7"/>
          </p:cNvCxnSpPr>
          <p:nvPr/>
        </p:nvCxnSpPr>
        <p:spPr>
          <a:xfrm flipH="1">
            <a:off x="5614539" y="3505859"/>
            <a:ext cx="2586675" cy="641890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solidFill>
            <a:srgbClr val="92D050"/>
          </a:solidFill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For priority queue</a:t>
            </a:r>
          </a:p>
          <a:p>
            <a:pPr lvl="1"/>
            <a:r>
              <a:rPr lang="en-US" dirty="0"/>
              <a:t>Where is the min?</a:t>
            </a:r>
          </a:p>
          <a:p>
            <a:pPr lvl="1"/>
            <a:r>
              <a:rPr lang="en-US" dirty="0"/>
              <a:t>Just loop through the loop in O(log N)</a:t>
            </a:r>
          </a:p>
          <a:p>
            <a:pPr lvl="1"/>
            <a:r>
              <a:rPr lang="en-US" dirty="0"/>
              <a:t>Then we remove the root… this created B_{k-1…0} trees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5" idx="2"/>
            <a:endCxn id="87" idx="6"/>
          </p:cNvCxnSpPr>
          <p:nvPr/>
        </p:nvCxnSpPr>
        <p:spPr>
          <a:xfrm flipH="1">
            <a:off x="4774836" y="4334712"/>
            <a:ext cx="388336" cy="28722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2398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solidFill>
            <a:srgbClr val="92D050"/>
          </a:solidFill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324511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324038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07071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510431" y="376919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7" idx="2"/>
            <a:endCxn id="91" idx="6"/>
          </p:cNvCxnSpPr>
          <p:nvPr/>
        </p:nvCxnSpPr>
        <p:spPr>
          <a:xfrm flipH="1">
            <a:off x="3754957" y="3504790"/>
            <a:ext cx="491070" cy="1069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5" idx="6"/>
          </p:cNvCxnSpPr>
          <p:nvPr/>
        </p:nvCxnSpPr>
        <p:spPr>
          <a:xfrm flipH="1">
            <a:off x="5691981" y="3505859"/>
            <a:ext cx="2509233" cy="3662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solidFill>
            <a:srgbClr val="92D050"/>
          </a:solidFill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For priority queue</a:t>
            </a:r>
          </a:p>
          <a:p>
            <a:pPr lvl="1"/>
            <a:r>
              <a:rPr lang="en-US" dirty="0"/>
              <a:t>Where is the min?</a:t>
            </a:r>
          </a:p>
          <a:p>
            <a:pPr lvl="1"/>
            <a:r>
              <a:rPr lang="en-US" dirty="0"/>
              <a:t>Just loop through the loop in O(log N)</a:t>
            </a:r>
          </a:p>
          <a:p>
            <a:pPr lvl="1"/>
            <a:r>
              <a:rPr lang="en-US" dirty="0"/>
              <a:t>Then we remove the root… this created B_{k-1…0} trees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5" idx="2"/>
            <a:endCxn id="87" idx="6"/>
          </p:cNvCxnSpPr>
          <p:nvPr/>
        </p:nvCxnSpPr>
        <p:spPr>
          <a:xfrm flipH="1" flipV="1">
            <a:off x="4774836" y="3504790"/>
            <a:ext cx="388336" cy="4731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63859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solidFill>
            <a:srgbClr val="92D050"/>
          </a:solidFill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324511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324038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07071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510431" y="376919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7" idx="2"/>
            <a:endCxn id="91" idx="6"/>
          </p:cNvCxnSpPr>
          <p:nvPr/>
        </p:nvCxnSpPr>
        <p:spPr>
          <a:xfrm flipH="1">
            <a:off x="3754957" y="3504790"/>
            <a:ext cx="491070" cy="1069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5" idx="6"/>
          </p:cNvCxnSpPr>
          <p:nvPr/>
        </p:nvCxnSpPr>
        <p:spPr>
          <a:xfrm flipH="1">
            <a:off x="5691981" y="3505859"/>
            <a:ext cx="2509233" cy="3662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solidFill>
            <a:srgbClr val="92D050"/>
          </a:solidFill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For priority queue</a:t>
            </a:r>
          </a:p>
          <a:p>
            <a:pPr lvl="1"/>
            <a:r>
              <a:rPr lang="en-US" dirty="0"/>
              <a:t>Where is the min?</a:t>
            </a:r>
          </a:p>
          <a:p>
            <a:pPr lvl="1"/>
            <a:r>
              <a:rPr lang="en-US" dirty="0"/>
              <a:t>Just loop through the loop in O(log N)</a:t>
            </a:r>
          </a:p>
          <a:p>
            <a:pPr lvl="1"/>
            <a:r>
              <a:rPr lang="en-US" dirty="0"/>
              <a:t>Then we remove the root… this created B_{k-1…0} trees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5" idx="2"/>
            <a:endCxn id="87" idx="6"/>
          </p:cNvCxnSpPr>
          <p:nvPr/>
        </p:nvCxnSpPr>
        <p:spPr>
          <a:xfrm flipH="1" flipV="1">
            <a:off x="4774836" y="3504790"/>
            <a:ext cx="388336" cy="4731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3" y="4599520"/>
            <a:ext cx="2540022" cy="187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2407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For priority queue</a:t>
            </a:r>
          </a:p>
          <a:p>
            <a:pPr lvl="1"/>
            <a:r>
              <a:rPr lang="en-US" dirty="0"/>
              <a:t>Where is the min?</a:t>
            </a:r>
          </a:p>
          <a:p>
            <a:pPr lvl="1"/>
            <a:r>
              <a:rPr lang="en-US" dirty="0"/>
              <a:t>Just loop through the loop in O(log N)</a:t>
            </a:r>
          </a:p>
          <a:p>
            <a:pPr lvl="1"/>
            <a:r>
              <a:rPr lang="en-US" dirty="0"/>
              <a:t>Then we remove the root… this created B_{k-1…0} trees</a:t>
            </a:r>
          </a:p>
          <a:p>
            <a:pPr lvl="2"/>
            <a:r>
              <a:rPr lang="en-US" dirty="0"/>
              <a:t>Number of sub-tree is bounded by O(log N)</a:t>
            </a:r>
          </a:p>
          <a:p>
            <a:pPr lvl="2"/>
            <a:r>
              <a:rPr lang="en-US" dirty="0"/>
              <a:t>So complexity for merging is O(log N)</a:t>
            </a:r>
          </a:p>
        </p:txBody>
      </p:sp>
    </p:spTree>
    <p:extLst>
      <p:ext uri="{BB962C8B-B14F-4D97-AF65-F5344CB8AC3E}">
        <p14:creationId xmlns:p14="http://schemas.microsoft.com/office/powerpoint/2010/main" val="2905878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What are heaps?</a:t>
            </a:r>
          </a:p>
          <a:p>
            <a:pPr lvl="1"/>
            <a:r>
              <a:rPr lang="en-US" dirty="0"/>
              <a:t>Priority queue</a:t>
            </a:r>
          </a:p>
          <a:p>
            <a:pPr lvl="1"/>
            <a:r>
              <a:rPr lang="en-US" dirty="0"/>
              <a:t>Root = highest priority</a:t>
            </a:r>
          </a:p>
          <a:p>
            <a:pPr lvl="1"/>
            <a:r>
              <a:rPr lang="en-US" dirty="0"/>
              <a:t>Child priority &lt; parent priority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Min-heap</a:t>
            </a:r>
          </a:p>
          <a:p>
            <a:pPr lvl="2"/>
            <a:r>
              <a:rPr lang="en-US" dirty="0"/>
              <a:t>Smaller means higher priority</a:t>
            </a:r>
          </a:p>
          <a:p>
            <a:pPr lvl="1"/>
            <a:r>
              <a:rPr lang="en-US" dirty="0"/>
              <a:t>Max-heap</a:t>
            </a:r>
          </a:p>
          <a:p>
            <a:pPr lvl="2"/>
            <a:r>
              <a:rPr lang="en-US" dirty="0"/>
              <a:t>Bigger means higher priority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introduction…</a:t>
            </a:r>
          </a:p>
        </p:txBody>
      </p:sp>
    </p:spTree>
    <p:extLst>
      <p:ext uri="{BB962C8B-B14F-4D97-AF65-F5344CB8AC3E}">
        <p14:creationId xmlns:p14="http://schemas.microsoft.com/office/powerpoint/2010/main" val="31901063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For priority queue</a:t>
            </a:r>
          </a:p>
          <a:p>
            <a:pPr lvl="1"/>
            <a:r>
              <a:rPr lang="en-US" dirty="0"/>
              <a:t>Where is the min?</a:t>
            </a:r>
          </a:p>
          <a:p>
            <a:pPr lvl="1"/>
            <a:r>
              <a:rPr lang="en-US" dirty="0"/>
              <a:t>Just loop through the loop in O(log N)</a:t>
            </a:r>
          </a:p>
          <a:p>
            <a:pPr lvl="1"/>
            <a:r>
              <a:rPr lang="en-US" dirty="0"/>
              <a:t>Then we remove the root… this created B_{k-1…0} trees</a:t>
            </a:r>
          </a:p>
          <a:p>
            <a:pPr lvl="2"/>
            <a:r>
              <a:rPr lang="en-US" dirty="0"/>
              <a:t>Number of sub-tree is bounded by O(log N)</a:t>
            </a:r>
          </a:p>
          <a:p>
            <a:pPr lvl="2"/>
            <a:r>
              <a:rPr lang="en-US" dirty="0"/>
              <a:t>So complexity for merging is O(log N)</a:t>
            </a:r>
          </a:p>
          <a:p>
            <a:pPr lvl="1"/>
            <a:r>
              <a:rPr lang="en-US" dirty="0"/>
              <a:t>Total complexity is O(log N)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1597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16103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Something new I added</a:t>
            </a:r>
          </a:p>
        </p:txBody>
      </p:sp>
    </p:spTree>
    <p:extLst>
      <p:ext uri="{BB962C8B-B14F-4D97-AF65-F5344CB8AC3E}">
        <p14:creationId xmlns:p14="http://schemas.microsoft.com/office/powerpoint/2010/main" val="17364708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Something new I added</a:t>
            </a:r>
          </a:p>
          <a:p>
            <a:r>
              <a:rPr lang="en-US" dirty="0"/>
              <a:t>If I want to search for a value (key) in a binomial heap with N items/ nodes. What is my complexity?</a:t>
            </a:r>
          </a:p>
        </p:txBody>
      </p:sp>
    </p:spTree>
    <p:extLst>
      <p:ext uri="{BB962C8B-B14F-4D97-AF65-F5344CB8AC3E}">
        <p14:creationId xmlns:p14="http://schemas.microsoft.com/office/powerpoint/2010/main" val="343217227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Something new I added</a:t>
            </a:r>
          </a:p>
          <a:p>
            <a:r>
              <a:rPr lang="en-US" dirty="0"/>
              <a:t>If I want to search for a value (key) in a binomial heap with N items/ nodes. What is my complexity?</a:t>
            </a:r>
          </a:p>
          <a:p>
            <a:pPr lvl="1"/>
            <a:r>
              <a:rPr lang="en-US" dirty="0"/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21971753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Something new I added</a:t>
            </a:r>
          </a:p>
          <a:p>
            <a:r>
              <a:rPr lang="en-US" dirty="0"/>
              <a:t>If I want to search for a value (key) in a binomial heap with N items/ nodes. What is my complexity?</a:t>
            </a:r>
          </a:p>
          <a:p>
            <a:pPr lvl="1"/>
            <a:r>
              <a:rPr lang="en-US" dirty="0"/>
              <a:t>O(N)</a:t>
            </a:r>
          </a:p>
          <a:p>
            <a:pPr lvl="1"/>
            <a:endParaRPr lang="en-US" dirty="0"/>
          </a:p>
          <a:p>
            <a:r>
              <a:rPr lang="en-US" dirty="0"/>
              <a:t>For the next few functions, we </a:t>
            </a:r>
            <a:r>
              <a:rPr lang="en-US" dirty="0">
                <a:solidFill>
                  <a:srgbClr val="FF0000"/>
                </a:solidFill>
              </a:rPr>
              <a:t>assume we have found the key</a:t>
            </a:r>
            <a:r>
              <a:rPr lang="en-US" dirty="0"/>
              <a:t> so we have the reference/ link to the node directly…</a:t>
            </a:r>
          </a:p>
          <a:p>
            <a:pPr lvl="1"/>
            <a:r>
              <a:rPr lang="en-US" dirty="0"/>
              <a:t>Not to affect our complexity of the other functions</a:t>
            </a:r>
          </a:p>
        </p:txBody>
      </p:sp>
    </p:spTree>
    <p:extLst>
      <p:ext uri="{BB962C8B-B14F-4D97-AF65-F5344CB8AC3E}">
        <p14:creationId xmlns:p14="http://schemas.microsoft.com/office/powerpoint/2010/main" val="31907582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659015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 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Someone got promoted!</a:t>
            </a:r>
          </a:p>
          <a:p>
            <a:pPr lvl="1"/>
            <a:r>
              <a:rPr lang="en-US" dirty="0"/>
              <a:t>You cut the queue!</a:t>
            </a:r>
          </a:p>
          <a:p>
            <a:pPr lvl="1"/>
            <a:r>
              <a:rPr lang="en-US" dirty="0"/>
              <a:t>Here means we move </a:t>
            </a:r>
            <a:br>
              <a:rPr lang="en-US" dirty="0"/>
            </a:br>
            <a:r>
              <a:rPr lang="en-US" dirty="0"/>
              <a:t>the node up the heap!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75" y="226091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385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 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Someone got promoted!</a:t>
            </a:r>
          </a:p>
          <a:p>
            <a:pPr lvl="1"/>
            <a:r>
              <a:rPr lang="en-US" dirty="0"/>
              <a:t>You cut the queue!</a:t>
            </a:r>
          </a:p>
          <a:p>
            <a:pPr lvl="1"/>
            <a:r>
              <a:rPr lang="en-US" dirty="0"/>
              <a:t>Here means we move the node up the heap!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39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38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35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96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20" idx="3"/>
            <a:endCxn id="23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" idx="2"/>
            <a:endCxn id="20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3285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 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Someone got promoted!</a:t>
            </a:r>
          </a:p>
          <a:p>
            <a:pPr lvl="1"/>
            <a:r>
              <a:rPr lang="en-US" dirty="0"/>
              <a:t>You cut the queue!</a:t>
            </a:r>
          </a:p>
          <a:p>
            <a:pPr lvl="1"/>
            <a:r>
              <a:rPr lang="en-US" dirty="0"/>
              <a:t>Here means we move the node up the heap!</a:t>
            </a:r>
          </a:p>
          <a:p>
            <a:pPr lvl="2"/>
            <a:r>
              <a:rPr lang="en-US" dirty="0"/>
              <a:t>What happen if we decrease 39 to 8?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39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38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35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96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20" idx="3"/>
            <a:endCxn id="23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" idx="2"/>
            <a:endCxn id="20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836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What are heaps?</a:t>
            </a:r>
          </a:p>
          <a:p>
            <a:pPr lvl="1"/>
            <a:r>
              <a:rPr lang="en-US" dirty="0"/>
              <a:t>Priority queue</a:t>
            </a:r>
          </a:p>
          <a:p>
            <a:pPr lvl="2"/>
            <a:r>
              <a:rPr lang="en-US" dirty="0"/>
              <a:t>For key</a:t>
            </a:r>
          </a:p>
          <a:p>
            <a:pPr lvl="1"/>
            <a:r>
              <a:rPr lang="en-US" dirty="0"/>
              <a:t>Root = highest priority</a:t>
            </a:r>
          </a:p>
          <a:p>
            <a:pPr lvl="1"/>
            <a:r>
              <a:rPr lang="en-US" dirty="0"/>
              <a:t>Child priority &lt; parent priority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Min-heap</a:t>
            </a:r>
          </a:p>
          <a:p>
            <a:pPr lvl="2"/>
            <a:r>
              <a:rPr lang="en-US" dirty="0"/>
              <a:t>Smaller means higher priority</a:t>
            </a:r>
          </a:p>
          <a:p>
            <a:pPr lvl="1"/>
            <a:r>
              <a:rPr lang="en-US" dirty="0"/>
              <a:t>Max-heap</a:t>
            </a:r>
          </a:p>
          <a:p>
            <a:pPr lvl="2"/>
            <a:r>
              <a:rPr lang="en-US" dirty="0"/>
              <a:t>Bigger means higher priority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introduction…</a:t>
            </a:r>
          </a:p>
        </p:txBody>
      </p:sp>
    </p:spTree>
    <p:extLst>
      <p:ext uri="{BB962C8B-B14F-4D97-AF65-F5344CB8AC3E}">
        <p14:creationId xmlns:p14="http://schemas.microsoft.com/office/powerpoint/2010/main" val="31345307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 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Someone got promoted!</a:t>
            </a:r>
          </a:p>
          <a:p>
            <a:pPr lvl="1"/>
            <a:r>
              <a:rPr lang="en-US" dirty="0"/>
              <a:t>You cut the queue!</a:t>
            </a:r>
          </a:p>
          <a:p>
            <a:pPr lvl="1"/>
            <a:r>
              <a:rPr lang="en-US" dirty="0"/>
              <a:t>Here means we move the node up the heap!</a:t>
            </a:r>
          </a:p>
          <a:p>
            <a:pPr lvl="2"/>
            <a:r>
              <a:rPr lang="en-US" dirty="0"/>
              <a:t>What happen if we decrease 39 to 8?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39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38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35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96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20" idx="3"/>
            <a:endCxn id="23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" idx="2"/>
            <a:endCxn id="20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>
            <a:off x="5084956" y="4922991"/>
            <a:ext cx="344585" cy="106164"/>
          </a:xfrm>
          <a:prstGeom prst="straightConnector1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82641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 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Someone got promoted!</a:t>
            </a:r>
          </a:p>
          <a:p>
            <a:pPr lvl="1"/>
            <a:r>
              <a:rPr lang="en-US" dirty="0"/>
              <a:t>You cut the queue!</a:t>
            </a:r>
          </a:p>
          <a:p>
            <a:pPr lvl="1"/>
            <a:r>
              <a:rPr lang="en-US" dirty="0"/>
              <a:t>Here means we move the node up the heap!</a:t>
            </a:r>
          </a:p>
          <a:p>
            <a:pPr lvl="2"/>
            <a:r>
              <a:rPr lang="en-US" dirty="0"/>
              <a:t>What happen if we decrease 39 to 8?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Just do like a normal heap</a:t>
            </a:r>
            <a:br>
              <a:rPr lang="en-US" dirty="0"/>
            </a:br>
            <a:r>
              <a:rPr lang="en-US" dirty="0"/>
              <a:t>and perform up-heap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39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38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35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96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20" idx="3"/>
            <a:endCxn id="23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" idx="2"/>
            <a:endCxn id="20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>
            <a:off x="5084956" y="4922991"/>
            <a:ext cx="344585" cy="106164"/>
          </a:xfrm>
          <a:prstGeom prst="straightConnector1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59193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 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Someone got promoted!</a:t>
            </a:r>
          </a:p>
          <a:p>
            <a:pPr lvl="1"/>
            <a:r>
              <a:rPr lang="en-US" dirty="0"/>
              <a:t>You cut the queue!</a:t>
            </a:r>
          </a:p>
          <a:p>
            <a:pPr lvl="1"/>
            <a:r>
              <a:rPr lang="en-US" dirty="0"/>
              <a:t>Here means we move the node up the heap!</a:t>
            </a:r>
          </a:p>
          <a:p>
            <a:pPr lvl="2"/>
            <a:r>
              <a:rPr lang="en-US" dirty="0"/>
              <a:t>What happen if we decrease 39 to 8?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Just do like a normal heap</a:t>
            </a:r>
            <a:br>
              <a:rPr lang="en-US" dirty="0"/>
            </a:br>
            <a:r>
              <a:rPr lang="en-US" dirty="0"/>
              <a:t>and perform up-heap</a:t>
            </a:r>
          </a:p>
          <a:p>
            <a:pPr lvl="2"/>
            <a:r>
              <a:rPr lang="en-US" dirty="0"/>
              <a:t>But our tree is smaller, so easier!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39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38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35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96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20" idx="3"/>
            <a:endCxn id="23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" idx="2"/>
            <a:endCxn id="20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>
            <a:off x="5084956" y="4922991"/>
            <a:ext cx="344585" cy="106164"/>
          </a:xfrm>
          <a:prstGeom prst="straightConnector1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84404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 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Complexity?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39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38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35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96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20" idx="3"/>
            <a:endCxn id="23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" idx="2"/>
            <a:endCxn id="20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>
            <a:off x="5084956" y="4922991"/>
            <a:ext cx="344585" cy="106164"/>
          </a:xfrm>
          <a:prstGeom prst="straightConnector1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57189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 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Complexity?</a:t>
            </a:r>
          </a:p>
          <a:p>
            <a:pPr lvl="1"/>
            <a:r>
              <a:rPr lang="en-US" dirty="0"/>
              <a:t>Height of a binomial tree is bounded by O(log N)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39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38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35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96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20" idx="3"/>
            <a:endCxn id="23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" idx="2"/>
            <a:endCxn id="20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>
            <a:off x="5084956" y="4922991"/>
            <a:ext cx="344585" cy="106164"/>
          </a:xfrm>
          <a:prstGeom prst="straightConnector1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4373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Increase 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Complexity?</a:t>
            </a:r>
          </a:p>
          <a:p>
            <a:pPr lvl="1"/>
            <a:r>
              <a:rPr lang="en-US" dirty="0"/>
              <a:t>Height of a binomial tree is bounded by O(log N)</a:t>
            </a:r>
          </a:p>
          <a:p>
            <a:pPr lvl="1"/>
            <a:r>
              <a:rPr lang="en-US" dirty="0"/>
              <a:t>So O(log N) it is!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39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38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35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96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20" idx="3"/>
            <a:endCxn id="23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" idx="2"/>
            <a:endCxn id="20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>
            <a:off x="5084956" y="4922991"/>
            <a:ext cx="344585" cy="106164"/>
          </a:xfrm>
          <a:prstGeom prst="straightConnector1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3107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957897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Now what if instead of promoting 39…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39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38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35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96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20" idx="3"/>
            <a:endCxn id="23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" idx="2"/>
            <a:endCxn id="20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>
            <a:off x="5084956" y="4922991"/>
            <a:ext cx="344585" cy="106164"/>
          </a:xfrm>
          <a:prstGeom prst="straightConnector1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5540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Now what if instead of promoting 39…</a:t>
            </a:r>
          </a:p>
          <a:p>
            <a:pPr lvl="1"/>
            <a:r>
              <a:rPr lang="en-US" dirty="0"/>
              <a:t>We delete 39!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39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38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35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96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20" idx="3"/>
            <a:endCxn id="23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" idx="2"/>
            <a:endCxn id="20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>
            <a:off x="5084956" y="4922991"/>
            <a:ext cx="344585" cy="106164"/>
          </a:xfrm>
          <a:prstGeom prst="straightConnector1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05282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Now what if instead of promoting 39…</a:t>
            </a:r>
          </a:p>
          <a:p>
            <a:pPr lvl="1"/>
            <a:r>
              <a:rPr lang="en-US" dirty="0"/>
              <a:t>We delete 39!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39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38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35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96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20" idx="3"/>
            <a:endCxn id="23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" idx="2"/>
            <a:endCxn id="20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>
            <a:off x="5084956" y="4922991"/>
            <a:ext cx="344585" cy="106164"/>
          </a:xfrm>
          <a:prstGeom prst="straightConnector1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What are heaps?</a:t>
            </a:r>
          </a:p>
          <a:p>
            <a:pPr lvl="1"/>
            <a:r>
              <a:rPr lang="en-US" dirty="0"/>
              <a:t>Priority queue</a:t>
            </a:r>
          </a:p>
          <a:p>
            <a:pPr lvl="2"/>
            <a:r>
              <a:rPr lang="en-US" dirty="0"/>
              <a:t>For key</a:t>
            </a:r>
          </a:p>
          <a:p>
            <a:pPr lvl="2"/>
            <a:r>
              <a:rPr lang="en-US" dirty="0"/>
              <a:t>Each node carry a payload (other data)</a:t>
            </a:r>
          </a:p>
          <a:p>
            <a:pPr lvl="1"/>
            <a:r>
              <a:rPr lang="en-US" dirty="0"/>
              <a:t>Root = highest priority</a:t>
            </a:r>
          </a:p>
          <a:p>
            <a:pPr lvl="1"/>
            <a:r>
              <a:rPr lang="en-US" dirty="0"/>
              <a:t>Child priority &lt; parent priority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Min-heap</a:t>
            </a:r>
          </a:p>
          <a:p>
            <a:pPr lvl="2"/>
            <a:r>
              <a:rPr lang="en-US" dirty="0"/>
              <a:t>Smaller means higher priority</a:t>
            </a:r>
          </a:p>
          <a:p>
            <a:pPr lvl="1"/>
            <a:r>
              <a:rPr lang="en-US" dirty="0"/>
              <a:t>Max-heap</a:t>
            </a:r>
          </a:p>
          <a:p>
            <a:pPr lvl="2"/>
            <a:r>
              <a:rPr lang="en-US" dirty="0"/>
              <a:t>Bigger means higher priority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introduction…</a:t>
            </a:r>
          </a:p>
        </p:txBody>
      </p:sp>
    </p:spTree>
    <p:extLst>
      <p:ext uri="{BB962C8B-B14F-4D97-AF65-F5344CB8AC3E}">
        <p14:creationId xmlns:p14="http://schemas.microsoft.com/office/powerpoint/2010/main" val="49745986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Now what if instead of promoting 39…</a:t>
            </a:r>
          </a:p>
          <a:p>
            <a:pPr lvl="1"/>
            <a:r>
              <a:rPr lang="en-US" dirty="0"/>
              <a:t>We delete 39!</a:t>
            </a:r>
          </a:p>
          <a:p>
            <a:pPr lvl="1"/>
            <a:r>
              <a:rPr lang="en-US" dirty="0"/>
              <a:t>Change it to - infinity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39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38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35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96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20" idx="3"/>
            <a:endCxn id="23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" idx="2"/>
            <a:endCxn id="20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>
            <a:off x="5084956" y="4922991"/>
            <a:ext cx="344585" cy="106164"/>
          </a:xfrm>
          <a:prstGeom prst="straightConnector1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12883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Now what if instead of promoting 39…</a:t>
            </a:r>
          </a:p>
          <a:p>
            <a:pPr lvl="1"/>
            <a:r>
              <a:rPr lang="en-US" dirty="0"/>
              <a:t>We delete 39!</a:t>
            </a:r>
          </a:p>
          <a:p>
            <a:pPr lvl="1"/>
            <a:r>
              <a:rPr lang="en-US" dirty="0"/>
              <a:t>Change it to - infinity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 b="1" dirty="0">
                <a:solidFill>
                  <a:prstClr val="black"/>
                </a:solidFill>
              </a:rPr>
              <a:t>x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38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35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96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20" idx="3"/>
            <a:endCxn id="23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" idx="2"/>
            <a:endCxn id="20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>
            <a:off x="5084956" y="4922991"/>
            <a:ext cx="344585" cy="106164"/>
          </a:xfrm>
          <a:prstGeom prst="straightConnector1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62017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Now what if instead of promoting 39…</a:t>
            </a:r>
          </a:p>
          <a:p>
            <a:pPr lvl="1"/>
            <a:r>
              <a:rPr lang="en-US" dirty="0"/>
              <a:t>We delete 39!</a:t>
            </a:r>
          </a:p>
          <a:p>
            <a:pPr lvl="1"/>
            <a:r>
              <a:rPr lang="en-US" dirty="0"/>
              <a:t>Change it to – infinity</a:t>
            </a:r>
          </a:p>
          <a:p>
            <a:pPr lvl="1"/>
            <a:r>
              <a:rPr lang="en-US" dirty="0"/>
              <a:t>Then we perform the increase-priority (decrease-value) earlier…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69245" y="409266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22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69244" y="492299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24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533649" y="462147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52099" y="495171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 b="1" dirty="0">
                <a:solidFill>
                  <a:prstClr val="black"/>
                </a:solidFill>
              </a:rPr>
              <a:t>x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52098" y="578204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616503" y="548052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616504" y="454403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01214" y="3241454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01213" y="407178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465618" y="3770263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84068" y="4100503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38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84067" y="493083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548472" y="4629312"/>
            <a:ext cx="1" cy="301518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548473" y="3692821"/>
            <a:ext cx="730183" cy="407682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533650" y="3505859"/>
            <a:ext cx="1667564" cy="586805"/>
          </a:xfrm>
          <a:prstGeom prst="line">
            <a:avLst/>
          </a:prstGeom>
          <a:ln w="38100"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63173" y="32399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63172" y="407030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35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5427577" y="376878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46027" y="40990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46026" y="492935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Calibri"/>
              </a:rPr>
              <a:t>96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4510431" y="462783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20" idx="3"/>
            <a:endCxn id="23" idx="0"/>
          </p:cNvCxnSpPr>
          <p:nvPr/>
        </p:nvCxnSpPr>
        <p:spPr>
          <a:xfrm flipH="1">
            <a:off x="4510432" y="3691347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26148" y="324145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26147" y="407178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MY" sz="14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 flipH="1">
            <a:off x="3490552" y="377026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596980" y="3504384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783043" y="3504385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" idx="2"/>
            <a:endCxn id="20" idx="6"/>
          </p:cNvCxnSpPr>
          <p:nvPr/>
        </p:nvCxnSpPr>
        <p:spPr>
          <a:xfrm flipH="1" flipV="1">
            <a:off x="5691982" y="3504385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1329153" y="3504384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53702" y="3273897"/>
            <a:ext cx="1079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13 items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54128" y="3218275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51</a:t>
            </a:r>
            <a:endParaRPr kumimoji="0" lang="en-MY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" name="Straight Arrow Connector 2"/>
          <p:cNvCxnSpPr>
            <a:endCxn id="8" idx="1"/>
          </p:cNvCxnSpPr>
          <p:nvPr/>
        </p:nvCxnSpPr>
        <p:spPr>
          <a:xfrm>
            <a:off x="5084956" y="4922991"/>
            <a:ext cx="344585" cy="106164"/>
          </a:xfrm>
          <a:prstGeom prst="straightConnector1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6264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Now what if instead of promoting 39…</a:t>
            </a:r>
          </a:p>
          <a:p>
            <a:pPr lvl="1"/>
            <a:r>
              <a:rPr lang="en-US" dirty="0"/>
              <a:t>We delete 39!</a:t>
            </a:r>
          </a:p>
          <a:p>
            <a:pPr lvl="1"/>
            <a:r>
              <a:rPr lang="en-US" dirty="0"/>
              <a:t>Change it to – infinity</a:t>
            </a:r>
          </a:p>
          <a:p>
            <a:pPr lvl="1"/>
            <a:r>
              <a:rPr lang="en-US" dirty="0"/>
              <a:t>Then we perform the increase-priority (decrease-value) earlier…</a:t>
            </a:r>
          </a:p>
          <a:p>
            <a:pPr lvl="1"/>
            <a:r>
              <a:rPr lang="en-US" dirty="0"/>
              <a:t>Then we perform extract-min…</a:t>
            </a:r>
          </a:p>
        </p:txBody>
      </p:sp>
    </p:spTree>
    <p:extLst>
      <p:ext uri="{BB962C8B-B14F-4D97-AF65-F5344CB8AC3E}">
        <p14:creationId xmlns:p14="http://schemas.microsoft.com/office/powerpoint/2010/main" val="10626163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Now what if instead of promoting 39…</a:t>
            </a:r>
          </a:p>
          <a:p>
            <a:pPr lvl="1"/>
            <a:r>
              <a:rPr lang="en-US" dirty="0"/>
              <a:t>We delete 39!</a:t>
            </a:r>
          </a:p>
          <a:p>
            <a:pPr lvl="1"/>
            <a:r>
              <a:rPr lang="en-US" dirty="0"/>
              <a:t>Change it to – infinity</a:t>
            </a:r>
          </a:p>
          <a:p>
            <a:pPr lvl="1"/>
            <a:r>
              <a:rPr lang="en-US" dirty="0"/>
              <a:t>Then we perform the increase-priority (decrease-value) earlier…</a:t>
            </a:r>
          </a:p>
          <a:p>
            <a:pPr lvl="2"/>
            <a:r>
              <a:rPr lang="en-US" dirty="0"/>
              <a:t>O(log N)</a:t>
            </a:r>
          </a:p>
          <a:p>
            <a:pPr lvl="1"/>
            <a:r>
              <a:rPr lang="en-US" dirty="0"/>
              <a:t>Then we perform extract-min…</a:t>
            </a:r>
          </a:p>
          <a:p>
            <a:pPr lvl="2"/>
            <a:r>
              <a:rPr lang="en-US" dirty="0"/>
              <a:t>O(log N)</a:t>
            </a:r>
          </a:p>
        </p:txBody>
      </p:sp>
    </p:spTree>
    <p:extLst>
      <p:ext uri="{BB962C8B-B14F-4D97-AF65-F5344CB8AC3E}">
        <p14:creationId xmlns:p14="http://schemas.microsoft.com/office/powerpoint/2010/main" val="26051144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096549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Now what about insert?</a:t>
            </a:r>
          </a:p>
        </p:txBody>
      </p:sp>
    </p:spTree>
    <p:extLst>
      <p:ext uri="{BB962C8B-B14F-4D97-AF65-F5344CB8AC3E}">
        <p14:creationId xmlns:p14="http://schemas.microsoft.com/office/powerpoint/2010/main" val="48780082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Now what about insert?</a:t>
            </a:r>
          </a:p>
          <a:p>
            <a:pPr lvl="1"/>
            <a:r>
              <a:rPr lang="en-US" dirty="0"/>
              <a:t>Can you tell me?</a:t>
            </a:r>
          </a:p>
        </p:txBody>
      </p:sp>
    </p:spTree>
    <p:extLst>
      <p:ext uri="{BB962C8B-B14F-4D97-AF65-F5344CB8AC3E}">
        <p14:creationId xmlns:p14="http://schemas.microsoft.com/office/powerpoint/2010/main" val="405076257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Now what about insert?</a:t>
            </a:r>
          </a:p>
          <a:p>
            <a:pPr lvl="1"/>
            <a:r>
              <a:rPr lang="en-US" dirty="0"/>
              <a:t>Create a binomial heap with only 1 element</a:t>
            </a:r>
            <a:br>
              <a:rPr lang="en-US" dirty="0"/>
            </a:br>
            <a:r>
              <a:rPr lang="en-US" dirty="0"/>
              <a:t>(the element you are inserting)</a:t>
            </a:r>
          </a:p>
        </p:txBody>
      </p:sp>
    </p:spTree>
    <p:extLst>
      <p:ext uri="{BB962C8B-B14F-4D97-AF65-F5344CB8AC3E}">
        <p14:creationId xmlns:p14="http://schemas.microsoft.com/office/powerpoint/2010/main" val="142678908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Now what about insert?</a:t>
            </a:r>
          </a:p>
          <a:p>
            <a:pPr lvl="1"/>
            <a:r>
              <a:rPr lang="en-US" dirty="0"/>
              <a:t>Create a binomial heap with only 1 element</a:t>
            </a:r>
            <a:br>
              <a:rPr lang="en-US" dirty="0"/>
            </a:br>
            <a:r>
              <a:rPr lang="en-US" dirty="0"/>
              <a:t>(the element you are inserting)</a:t>
            </a:r>
          </a:p>
          <a:p>
            <a:pPr lvl="1"/>
            <a:r>
              <a:rPr lang="en-US" dirty="0"/>
              <a:t>Merge both heaps</a:t>
            </a:r>
          </a:p>
        </p:txBody>
      </p:sp>
    </p:spTree>
    <p:extLst>
      <p:ext uri="{BB962C8B-B14F-4D97-AF65-F5344CB8AC3E}">
        <p14:creationId xmlns:p14="http://schemas.microsoft.com/office/powerpoint/2010/main" val="120229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What are heaps?</a:t>
            </a:r>
          </a:p>
          <a:p>
            <a:pPr lvl="1"/>
            <a:r>
              <a:rPr lang="en-US" dirty="0"/>
              <a:t>Priority queue</a:t>
            </a:r>
          </a:p>
          <a:p>
            <a:pPr lvl="2"/>
            <a:r>
              <a:rPr lang="en-US" dirty="0"/>
              <a:t>For key</a:t>
            </a:r>
          </a:p>
          <a:p>
            <a:pPr lvl="2"/>
            <a:r>
              <a:rPr lang="en-US" dirty="0"/>
              <a:t>Each node carry a payload (other data)</a:t>
            </a:r>
          </a:p>
          <a:p>
            <a:pPr lvl="1"/>
            <a:r>
              <a:rPr lang="en-US" dirty="0"/>
              <a:t>Root = highest priority</a:t>
            </a:r>
          </a:p>
          <a:p>
            <a:pPr lvl="1"/>
            <a:r>
              <a:rPr lang="en-US" dirty="0"/>
              <a:t>Child priority &lt; parent priority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Min-heap</a:t>
            </a:r>
          </a:p>
          <a:p>
            <a:pPr lvl="2"/>
            <a:r>
              <a:rPr lang="en-US" dirty="0"/>
              <a:t>Smaller means higher priority</a:t>
            </a:r>
          </a:p>
          <a:p>
            <a:pPr lvl="2"/>
            <a:r>
              <a:rPr lang="en-US" dirty="0"/>
              <a:t>For our discussions, we assume we are doing a min-heap</a:t>
            </a:r>
          </a:p>
          <a:p>
            <a:pPr lvl="1"/>
            <a:r>
              <a:rPr lang="en-US" dirty="0"/>
              <a:t>Max-heap</a:t>
            </a:r>
          </a:p>
          <a:p>
            <a:pPr lvl="2"/>
            <a:r>
              <a:rPr lang="en-US" dirty="0"/>
              <a:t>Bigger means higher priority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introduction…</a:t>
            </a:r>
          </a:p>
        </p:txBody>
      </p:sp>
    </p:spTree>
    <p:extLst>
      <p:ext uri="{BB962C8B-B14F-4D97-AF65-F5344CB8AC3E}">
        <p14:creationId xmlns:p14="http://schemas.microsoft.com/office/powerpoint/2010/main" val="34476815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Now what about insert?</a:t>
            </a:r>
          </a:p>
          <a:p>
            <a:pPr lvl="1"/>
            <a:r>
              <a:rPr lang="en-US" dirty="0"/>
              <a:t>Create a binomial heap with only 1 element</a:t>
            </a:r>
            <a:br>
              <a:rPr lang="en-US" dirty="0"/>
            </a:br>
            <a:r>
              <a:rPr lang="en-US" dirty="0"/>
              <a:t>(the element you are inserting)</a:t>
            </a:r>
          </a:p>
          <a:p>
            <a:pPr lvl="1"/>
            <a:r>
              <a:rPr lang="en-US" dirty="0"/>
              <a:t>Merge both heaps</a:t>
            </a:r>
          </a:p>
          <a:p>
            <a:pPr lvl="2"/>
            <a:r>
              <a:rPr lang="en-US" dirty="0"/>
              <a:t>O(log N)</a:t>
            </a:r>
          </a:p>
        </p:txBody>
      </p:sp>
    </p:spTree>
    <p:extLst>
      <p:ext uri="{BB962C8B-B14F-4D97-AF65-F5344CB8AC3E}">
        <p14:creationId xmlns:p14="http://schemas.microsoft.com/office/powerpoint/2010/main" val="10607851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Now what about insert?</a:t>
            </a:r>
          </a:p>
          <a:p>
            <a:pPr lvl="1"/>
            <a:r>
              <a:rPr lang="en-US" dirty="0"/>
              <a:t>Create a binomial heap with only 1 element</a:t>
            </a:r>
            <a:br>
              <a:rPr lang="en-US" dirty="0"/>
            </a:br>
            <a:r>
              <a:rPr lang="en-US" dirty="0"/>
              <a:t>(the element you are inserting)</a:t>
            </a:r>
          </a:p>
          <a:p>
            <a:pPr lvl="2"/>
            <a:r>
              <a:rPr lang="en-US" dirty="0"/>
              <a:t>This is done in O(1) easily</a:t>
            </a:r>
          </a:p>
          <a:p>
            <a:pPr lvl="1"/>
            <a:r>
              <a:rPr lang="en-US" dirty="0"/>
              <a:t>Merge both heaps</a:t>
            </a:r>
          </a:p>
          <a:p>
            <a:pPr lvl="2"/>
            <a:r>
              <a:rPr lang="en-US" dirty="0"/>
              <a:t>O(log N)</a:t>
            </a:r>
          </a:p>
        </p:txBody>
      </p:sp>
    </p:spTree>
    <p:extLst>
      <p:ext uri="{BB962C8B-B14F-4D97-AF65-F5344CB8AC3E}">
        <p14:creationId xmlns:p14="http://schemas.microsoft.com/office/powerpoint/2010/main" val="214633717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999362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Given a list of numbers</a:t>
            </a:r>
          </a:p>
        </p:txBody>
      </p:sp>
    </p:spTree>
    <p:extLst>
      <p:ext uri="{BB962C8B-B14F-4D97-AF65-F5344CB8AC3E}">
        <p14:creationId xmlns:p14="http://schemas.microsoft.com/office/powerpoint/2010/main" val="330156727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Given a list of numbers</a:t>
            </a:r>
          </a:p>
          <a:p>
            <a:pPr lvl="1"/>
            <a:r>
              <a:rPr lang="en-US" dirty="0"/>
              <a:t>How can you put them all into the heap?</a:t>
            </a:r>
          </a:p>
        </p:txBody>
      </p:sp>
    </p:spTree>
    <p:extLst>
      <p:ext uri="{BB962C8B-B14F-4D97-AF65-F5344CB8AC3E}">
        <p14:creationId xmlns:p14="http://schemas.microsoft.com/office/powerpoint/2010/main" val="174113089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Given a list of numbers</a:t>
            </a:r>
          </a:p>
          <a:p>
            <a:pPr lvl="1"/>
            <a:r>
              <a:rPr lang="en-US" dirty="0"/>
              <a:t>How can you put them all into the heap?</a:t>
            </a:r>
          </a:p>
          <a:p>
            <a:pPr lvl="1"/>
            <a:endParaRPr lang="en-US" dirty="0"/>
          </a:p>
          <a:p>
            <a:r>
              <a:rPr lang="en-US" dirty="0"/>
              <a:t>For binary heap using array</a:t>
            </a:r>
          </a:p>
          <a:p>
            <a:pPr lvl="1"/>
            <a:r>
              <a:rPr lang="en-US" dirty="0"/>
              <a:t>Complexity is?</a:t>
            </a:r>
          </a:p>
        </p:txBody>
      </p:sp>
    </p:spTree>
    <p:extLst>
      <p:ext uri="{BB962C8B-B14F-4D97-AF65-F5344CB8AC3E}">
        <p14:creationId xmlns:p14="http://schemas.microsoft.com/office/powerpoint/2010/main" val="194706980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Given a list of numbers</a:t>
            </a:r>
          </a:p>
          <a:p>
            <a:pPr lvl="1"/>
            <a:r>
              <a:rPr lang="en-US" dirty="0"/>
              <a:t>How can you put them all into the heap?</a:t>
            </a:r>
          </a:p>
          <a:p>
            <a:pPr lvl="1"/>
            <a:endParaRPr lang="en-US" dirty="0"/>
          </a:p>
          <a:p>
            <a:r>
              <a:rPr lang="en-US" dirty="0"/>
              <a:t>For binary heap using array</a:t>
            </a:r>
          </a:p>
          <a:p>
            <a:pPr lvl="1"/>
            <a:r>
              <a:rPr lang="en-US" dirty="0"/>
              <a:t>Complexity is? O(N log N)?</a:t>
            </a:r>
          </a:p>
        </p:txBody>
      </p:sp>
    </p:spTree>
    <p:extLst>
      <p:ext uri="{BB962C8B-B14F-4D97-AF65-F5344CB8AC3E}">
        <p14:creationId xmlns:p14="http://schemas.microsoft.com/office/powerpoint/2010/main" val="33887328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Given a list of numbers</a:t>
            </a:r>
          </a:p>
          <a:p>
            <a:pPr lvl="1"/>
            <a:r>
              <a:rPr lang="en-US" dirty="0"/>
              <a:t>How can you put them all into the heap?</a:t>
            </a:r>
          </a:p>
          <a:p>
            <a:pPr lvl="1"/>
            <a:endParaRPr lang="en-US" dirty="0"/>
          </a:p>
          <a:p>
            <a:r>
              <a:rPr lang="en-US" dirty="0"/>
              <a:t>For binary heap using array</a:t>
            </a:r>
          </a:p>
          <a:p>
            <a:pPr lvl="1"/>
            <a:r>
              <a:rPr lang="en-US" dirty="0"/>
              <a:t>Complexity is? O(N log N)?</a:t>
            </a:r>
          </a:p>
          <a:p>
            <a:pPr lvl="2"/>
            <a:r>
              <a:rPr lang="en-US" dirty="0"/>
              <a:t>Up-heap is O(log N)</a:t>
            </a:r>
          </a:p>
          <a:p>
            <a:pPr lvl="2"/>
            <a:r>
              <a:rPr lang="en-US" dirty="0"/>
              <a:t>We insert N items</a:t>
            </a:r>
          </a:p>
        </p:txBody>
      </p:sp>
    </p:spTree>
    <p:extLst>
      <p:ext uri="{BB962C8B-B14F-4D97-AF65-F5344CB8AC3E}">
        <p14:creationId xmlns:p14="http://schemas.microsoft.com/office/powerpoint/2010/main" val="173790580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Given a list of numbers</a:t>
            </a:r>
          </a:p>
          <a:p>
            <a:pPr lvl="1"/>
            <a:r>
              <a:rPr lang="en-US" dirty="0"/>
              <a:t>How can you put them all into the heap?</a:t>
            </a:r>
          </a:p>
          <a:p>
            <a:pPr lvl="1"/>
            <a:endParaRPr lang="en-US" dirty="0"/>
          </a:p>
          <a:p>
            <a:r>
              <a:rPr lang="en-US" dirty="0"/>
              <a:t>For binary heap using array</a:t>
            </a:r>
          </a:p>
          <a:p>
            <a:pPr lvl="1"/>
            <a:r>
              <a:rPr lang="en-US" dirty="0"/>
              <a:t>Complexity is? O(N log N)?</a:t>
            </a:r>
          </a:p>
          <a:p>
            <a:pPr lvl="2"/>
            <a:r>
              <a:rPr lang="en-US" dirty="0"/>
              <a:t>Up-heap is O(log N)</a:t>
            </a:r>
          </a:p>
          <a:p>
            <a:pPr lvl="2"/>
            <a:r>
              <a:rPr lang="en-US" dirty="0"/>
              <a:t>We insert N items</a:t>
            </a:r>
          </a:p>
          <a:p>
            <a:pPr lvl="1"/>
            <a:r>
              <a:rPr lang="en-US" dirty="0"/>
              <a:t>Complexity is O(N)?</a:t>
            </a:r>
          </a:p>
        </p:txBody>
      </p:sp>
    </p:spTree>
    <p:extLst>
      <p:ext uri="{BB962C8B-B14F-4D97-AF65-F5344CB8AC3E}">
        <p14:creationId xmlns:p14="http://schemas.microsoft.com/office/powerpoint/2010/main" val="238926363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Given a list of numbers</a:t>
            </a:r>
          </a:p>
          <a:p>
            <a:pPr lvl="1"/>
            <a:r>
              <a:rPr lang="en-US" dirty="0"/>
              <a:t>How can you put them all into the heap?</a:t>
            </a:r>
          </a:p>
          <a:p>
            <a:pPr lvl="1"/>
            <a:endParaRPr lang="en-US" dirty="0"/>
          </a:p>
          <a:p>
            <a:r>
              <a:rPr lang="en-US" dirty="0"/>
              <a:t>For binary heap using array</a:t>
            </a:r>
          </a:p>
          <a:p>
            <a:pPr lvl="1"/>
            <a:r>
              <a:rPr lang="en-US" dirty="0"/>
              <a:t>Complexity is? O(N log N)?</a:t>
            </a:r>
          </a:p>
          <a:p>
            <a:pPr lvl="2"/>
            <a:r>
              <a:rPr lang="en-US" dirty="0"/>
              <a:t>Up-heap is O(log N)</a:t>
            </a:r>
          </a:p>
          <a:p>
            <a:pPr lvl="2"/>
            <a:r>
              <a:rPr lang="en-US" dirty="0"/>
              <a:t>We insert N items</a:t>
            </a:r>
          </a:p>
          <a:p>
            <a:pPr lvl="1"/>
            <a:r>
              <a:rPr lang="en-US" dirty="0"/>
              <a:t>Complexity is O(N)?</a:t>
            </a:r>
          </a:p>
          <a:p>
            <a:pPr lvl="2"/>
            <a:r>
              <a:rPr lang="en-US" dirty="0"/>
              <a:t>Start from the middle (non-leaf)</a:t>
            </a:r>
          </a:p>
        </p:txBody>
      </p:sp>
    </p:spTree>
    <p:extLst>
      <p:ext uri="{BB962C8B-B14F-4D97-AF65-F5344CB8AC3E}">
        <p14:creationId xmlns:p14="http://schemas.microsoft.com/office/powerpoint/2010/main" val="1201721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613400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Given a list of numbers</a:t>
            </a:r>
          </a:p>
          <a:p>
            <a:pPr lvl="1"/>
            <a:r>
              <a:rPr lang="en-US" dirty="0"/>
              <a:t>How can you put them all into the heap?</a:t>
            </a:r>
          </a:p>
          <a:p>
            <a:pPr lvl="1"/>
            <a:endParaRPr lang="en-US" dirty="0"/>
          </a:p>
          <a:p>
            <a:r>
              <a:rPr lang="en-US" dirty="0"/>
              <a:t>For binary heap using array</a:t>
            </a:r>
          </a:p>
          <a:p>
            <a:pPr lvl="1"/>
            <a:r>
              <a:rPr lang="en-US" dirty="0"/>
              <a:t>Complexity is? O(N log N)?</a:t>
            </a:r>
          </a:p>
          <a:p>
            <a:pPr lvl="2"/>
            <a:r>
              <a:rPr lang="en-US" dirty="0"/>
              <a:t>Up-heap is O(log N)</a:t>
            </a:r>
          </a:p>
          <a:p>
            <a:pPr lvl="2"/>
            <a:r>
              <a:rPr lang="en-US" dirty="0"/>
              <a:t>We insert N items</a:t>
            </a:r>
          </a:p>
          <a:p>
            <a:pPr lvl="1"/>
            <a:r>
              <a:rPr lang="en-US" dirty="0"/>
              <a:t>Complexity is O(N)?</a:t>
            </a:r>
          </a:p>
          <a:p>
            <a:pPr lvl="2"/>
            <a:r>
              <a:rPr lang="en-US" dirty="0"/>
              <a:t>Start from the middle (non-leaf)</a:t>
            </a:r>
          </a:p>
          <a:p>
            <a:pPr lvl="2"/>
            <a:r>
              <a:rPr lang="en-US" dirty="0"/>
              <a:t>Perform down-heap, O(log N) each</a:t>
            </a:r>
          </a:p>
        </p:txBody>
      </p:sp>
    </p:spTree>
    <p:extLst>
      <p:ext uri="{BB962C8B-B14F-4D97-AF65-F5344CB8AC3E}">
        <p14:creationId xmlns:p14="http://schemas.microsoft.com/office/powerpoint/2010/main" val="415098389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Given a list of numbers</a:t>
            </a:r>
          </a:p>
          <a:p>
            <a:pPr lvl="1"/>
            <a:r>
              <a:rPr lang="en-US" dirty="0"/>
              <a:t>How can you put them all into the heap?</a:t>
            </a:r>
          </a:p>
          <a:p>
            <a:pPr lvl="1"/>
            <a:endParaRPr lang="en-US" dirty="0"/>
          </a:p>
          <a:p>
            <a:r>
              <a:rPr lang="en-US" dirty="0"/>
              <a:t>For binary heap using array</a:t>
            </a:r>
          </a:p>
          <a:p>
            <a:pPr lvl="1"/>
            <a:r>
              <a:rPr lang="en-US" dirty="0"/>
              <a:t>Complexity is? O(N log N)?</a:t>
            </a:r>
          </a:p>
          <a:p>
            <a:pPr lvl="2"/>
            <a:r>
              <a:rPr lang="en-US" dirty="0"/>
              <a:t>Up-heap is O(log N)</a:t>
            </a:r>
          </a:p>
          <a:p>
            <a:pPr lvl="2"/>
            <a:r>
              <a:rPr lang="en-US" dirty="0"/>
              <a:t>We insert N items</a:t>
            </a:r>
          </a:p>
          <a:p>
            <a:pPr lvl="1"/>
            <a:r>
              <a:rPr lang="en-US" dirty="0"/>
              <a:t>Complexity is O(N)?</a:t>
            </a:r>
          </a:p>
          <a:p>
            <a:pPr lvl="2"/>
            <a:r>
              <a:rPr lang="en-US" dirty="0"/>
              <a:t>Start from the middle (non-leaf)</a:t>
            </a:r>
          </a:p>
          <a:p>
            <a:pPr lvl="2"/>
            <a:r>
              <a:rPr lang="en-US" dirty="0"/>
              <a:t>Perform down-heap, O(log N) each</a:t>
            </a:r>
          </a:p>
          <a:p>
            <a:pPr lvl="2"/>
            <a:r>
              <a:rPr lang="en-US" dirty="0"/>
              <a:t>This we sum up to O(N)</a:t>
            </a:r>
          </a:p>
          <a:p>
            <a:pPr lvl="3"/>
            <a:r>
              <a:rPr lang="en-US" dirty="0"/>
              <a:t>Part of your FIT2004 mid-</a:t>
            </a:r>
            <a:r>
              <a:rPr lang="en-US" dirty="0" err="1"/>
              <a:t>sem</a:t>
            </a:r>
            <a:r>
              <a:rPr lang="en-US" dirty="0"/>
              <a:t> and exam</a:t>
            </a:r>
          </a:p>
        </p:txBody>
      </p:sp>
    </p:spTree>
    <p:extLst>
      <p:ext uri="{BB962C8B-B14F-4D97-AF65-F5344CB8AC3E}">
        <p14:creationId xmlns:p14="http://schemas.microsoft.com/office/powerpoint/2010/main" val="22407573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Given a list of numbers</a:t>
            </a:r>
          </a:p>
          <a:p>
            <a:pPr lvl="1"/>
            <a:r>
              <a:rPr lang="en-US" dirty="0"/>
              <a:t>How can you put them all into the heap?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So cost to </a:t>
            </a:r>
            <a:r>
              <a:rPr lang="en-US" dirty="0" err="1">
                <a:solidFill>
                  <a:srgbClr val="FF0000"/>
                </a:solidFill>
              </a:rPr>
              <a:t>heapify</a:t>
            </a:r>
            <a:r>
              <a:rPr lang="en-US" dirty="0">
                <a:solidFill>
                  <a:srgbClr val="FF0000"/>
                </a:solidFill>
              </a:rPr>
              <a:t> binomial heap?</a:t>
            </a:r>
          </a:p>
          <a:p>
            <a:pPr lvl="1"/>
            <a:endParaRPr lang="en-US" dirty="0"/>
          </a:p>
          <a:p>
            <a:r>
              <a:rPr lang="en-US" dirty="0"/>
              <a:t>For binary heap using array</a:t>
            </a:r>
          </a:p>
          <a:p>
            <a:pPr lvl="1"/>
            <a:r>
              <a:rPr lang="en-US" dirty="0"/>
              <a:t>Complexity is? O(N log N)?</a:t>
            </a:r>
          </a:p>
          <a:p>
            <a:pPr lvl="2"/>
            <a:r>
              <a:rPr lang="en-US" dirty="0"/>
              <a:t>Up-heap is O(log N)</a:t>
            </a:r>
          </a:p>
          <a:p>
            <a:pPr lvl="2"/>
            <a:r>
              <a:rPr lang="en-US" dirty="0"/>
              <a:t>We insert N items</a:t>
            </a:r>
          </a:p>
          <a:p>
            <a:pPr lvl="1"/>
            <a:r>
              <a:rPr lang="en-US" dirty="0"/>
              <a:t>Complexity is O(N)?</a:t>
            </a:r>
          </a:p>
          <a:p>
            <a:pPr lvl="2"/>
            <a:r>
              <a:rPr lang="en-US" dirty="0"/>
              <a:t>Start from the middle (non-leaf)</a:t>
            </a:r>
          </a:p>
          <a:p>
            <a:pPr lvl="2"/>
            <a:r>
              <a:rPr lang="en-US" dirty="0"/>
              <a:t>Perform down-heap, O(log N) each</a:t>
            </a:r>
          </a:p>
          <a:p>
            <a:pPr lvl="2"/>
            <a:r>
              <a:rPr lang="en-US" dirty="0"/>
              <a:t>This we sum up to O(N)</a:t>
            </a:r>
          </a:p>
          <a:p>
            <a:pPr lvl="3"/>
            <a:r>
              <a:rPr lang="en-US" dirty="0"/>
              <a:t>Part of your FIT2004 mid-</a:t>
            </a:r>
            <a:r>
              <a:rPr lang="en-US" dirty="0" err="1"/>
              <a:t>sem</a:t>
            </a:r>
            <a:r>
              <a:rPr lang="en-US" dirty="0"/>
              <a:t> and exam</a:t>
            </a:r>
          </a:p>
        </p:txBody>
      </p:sp>
    </p:spTree>
    <p:extLst>
      <p:ext uri="{BB962C8B-B14F-4D97-AF65-F5344CB8AC3E}">
        <p14:creationId xmlns:p14="http://schemas.microsoft.com/office/powerpoint/2010/main" val="42461432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Given a list of numbers</a:t>
            </a:r>
          </a:p>
          <a:p>
            <a:pPr lvl="1"/>
            <a:r>
              <a:rPr lang="en-US" dirty="0"/>
              <a:t>N items</a:t>
            </a:r>
          </a:p>
          <a:p>
            <a:pPr lvl="1"/>
            <a:r>
              <a:rPr lang="en-US" dirty="0"/>
              <a:t>For each item, we build a binomial heap</a:t>
            </a:r>
          </a:p>
          <a:p>
            <a:pPr lvl="2"/>
            <a:r>
              <a:rPr lang="en-US" dirty="0"/>
              <a:t>O(1) each</a:t>
            </a:r>
          </a:p>
        </p:txBody>
      </p:sp>
    </p:spTree>
    <p:extLst>
      <p:ext uri="{BB962C8B-B14F-4D97-AF65-F5344CB8AC3E}">
        <p14:creationId xmlns:p14="http://schemas.microsoft.com/office/powerpoint/2010/main" val="26920263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Given a list of numbers</a:t>
            </a:r>
          </a:p>
          <a:p>
            <a:pPr lvl="1"/>
            <a:r>
              <a:rPr lang="en-US" dirty="0"/>
              <a:t>N items</a:t>
            </a:r>
          </a:p>
          <a:p>
            <a:pPr lvl="1"/>
            <a:r>
              <a:rPr lang="en-US" dirty="0"/>
              <a:t>For each item, we build a binomial heap</a:t>
            </a:r>
          </a:p>
          <a:p>
            <a:pPr lvl="2"/>
            <a:r>
              <a:rPr lang="en-US" dirty="0"/>
              <a:t>O(1) each</a:t>
            </a:r>
          </a:p>
          <a:p>
            <a:pPr lvl="1"/>
            <a:r>
              <a:rPr lang="en-US" dirty="0"/>
              <a:t>Then we merge them all to the main heap</a:t>
            </a:r>
          </a:p>
        </p:txBody>
      </p:sp>
    </p:spTree>
    <p:extLst>
      <p:ext uri="{BB962C8B-B14F-4D97-AF65-F5344CB8AC3E}">
        <p14:creationId xmlns:p14="http://schemas.microsoft.com/office/powerpoint/2010/main" val="141769927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Given a list of numbers</a:t>
            </a:r>
          </a:p>
          <a:p>
            <a:pPr lvl="1"/>
            <a:r>
              <a:rPr lang="en-US" dirty="0"/>
              <a:t>N items</a:t>
            </a:r>
          </a:p>
          <a:p>
            <a:pPr lvl="1"/>
            <a:r>
              <a:rPr lang="en-US" dirty="0"/>
              <a:t>For each item, we build a binomial heap</a:t>
            </a:r>
          </a:p>
          <a:p>
            <a:pPr lvl="2"/>
            <a:r>
              <a:rPr lang="en-US" dirty="0"/>
              <a:t>O(1) each</a:t>
            </a:r>
          </a:p>
          <a:p>
            <a:pPr lvl="1"/>
            <a:r>
              <a:rPr lang="en-US" dirty="0"/>
              <a:t>Then we merge them all to the main heap</a:t>
            </a:r>
          </a:p>
          <a:p>
            <a:pPr lvl="2"/>
            <a:r>
              <a:rPr lang="en-US" dirty="0"/>
              <a:t>N heap of 1 item</a:t>
            </a:r>
          </a:p>
          <a:p>
            <a:pPr lvl="2"/>
            <a:r>
              <a:rPr lang="en-US" dirty="0"/>
              <a:t>Each merge is O(log N)</a:t>
            </a:r>
          </a:p>
        </p:txBody>
      </p:sp>
    </p:spTree>
    <p:extLst>
      <p:ext uri="{BB962C8B-B14F-4D97-AF65-F5344CB8AC3E}">
        <p14:creationId xmlns:p14="http://schemas.microsoft.com/office/powerpoint/2010/main" val="324693866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Given a list of numbers</a:t>
            </a:r>
          </a:p>
          <a:p>
            <a:pPr lvl="1"/>
            <a:r>
              <a:rPr lang="en-US" dirty="0"/>
              <a:t>N items</a:t>
            </a:r>
          </a:p>
          <a:p>
            <a:pPr lvl="1"/>
            <a:r>
              <a:rPr lang="en-US" dirty="0"/>
              <a:t>For each item, we build a binomial heap</a:t>
            </a:r>
          </a:p>
          <a:p>
            <a:pPr lvl="2"/>
            <a:r>
              <a:rPr lang="en-US" dirty="0"/>
              <a:t>O(1) each</a:t>
            </a:r>
          </a:p>
          <a:p>
            <a:pPr lvl="1"/>
            <a:r>
              <a:rPr lang="en-US" dirty="0"/>
              <a:t>Then we merge them all to the main heap</a:t>
            </a:r>
          </a:p>
          <a:p>
            <a:pPr lvl="2"/>
            <a:r>
              <a:rPr lang="en-US" dirty="0"/>
              <a:t>N heap of 1 item</a:t>
            </a:r>
          </a:p>
          <a:p>
            <a:pPr lvl="2"/>
            <a:r>
              <a:rPr lang="en-US" dirty="0"/>
              <a:t>Each merge is O(log N)</a:t>
            </a:r>
          </a:p>
          <a:p>
            <a:pPr lvl="2"/>
            <a:r>
              <a:rPr lang="en-US" dirty="0"/>
              <a:t>Complexity is O(N log N)?</a:t>
            </a:r>
          </a:p>
        </p:txBody>
      </p:sp>
    </p:spTree>
    <p:extLst>
      <p:ext uri="{BB962C8B-B14F-4D97-AF65-F5344CB8AC3E}">
        <p14:creationId xmlns:p14="http://schemas.microsoft.com/office/powerpoint/2010/main" val="319992080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Given a list of numbers</a:t>
            </a:r>
          </a:p>
          <a:p>
            <a:pPr lvl="1"/>
            <a:r>
              <a:rPr lang="en-US" dirty="0"/>
              <a:t>N items</a:t>
            </a:r>
          </a:p>
          <a:p>
            <a:pPr lvl="1"/>
            <a:r>
              <a:rPr lang="en-US" dirty="0"/>
              <a:t>For each item, we build a binomial heap</a:t>
            </a:r>
          </a:p>
          <a:p>
            <a:pPr lvl="2"/>
            <a:r>
              <a:rPr lang="en-US" dirty="0"/>
              <a:t>O(1) each</a:t>
            </a:r>
          </a:p>
          <a:p>
            <a:pPr lvl="1"/>
            <a:r>
              <a:rPr lang="en-US" dirty="0"/>
              <a:t>Then we merge them all to the main heap</a:t>
            </a:r>
          </a:p>
          <a:p>
            <a:pPr lvl="2"/>
            <a:r>
              <a:rPr lang="en-US" dirty="0"/>
              <a:t>N heap of 1 item</a:t>
            </a:r>
          </a:p>
          <a:p>
            <a:pPr lvl="2"/>
            <a:r>
              <a:rPr lang="en-US" dirty="0"/>
              <a:t>Each merge is O(log N)</a:t>
            </a:r>
          </a:p>
          <a:p>
            <a:pPr lvl="2"/>
            <a:r>
              <a:rPr lang="en-US" dirty="0"/>
              <a:t>Complexity is O(N log N)?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42" y="4068763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0071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Given a list of numbers</a:t>
            </a:r>
          </a:p>
          <a:p>
            <a:pPr lvl="1"/>
            <a:r>
              <a:rPr lang="en-US" dirty="0"/>
              <a:t>N items</a:t>
            </a:r>
          </a:p>
          <a:p>
            <a:pPr lvl="1"/>
            <a:r>
              <a:rPr lang="en-US" dirty="0"/>
              <a:t>For each item, we build a binomial heap</a:t>
            </a:r>
          </a:p>
          <a:p>
            <a:pPr lvl="2"/>
            <a:r>
              <a:rPr lang="en-US" dirty="0"/>
              <a:t>O(1) each</a:t>
            </a:r>
          </a:p>
          <a:p>
            <a:pPr lvl="1"/>
            <a:r>
              <a:rPr lang="en-US" dirty="0"/>
              <a:t>Then we merge them all to the main heap</a:t>
            </a:r>
          </a:p>
          <a:p>
            <a:pPr lvl="2"/>
            <a:r>
              <a:rPr lang="en-US" dirty="0"/>
              <a:t>N heap of 1 item</a:t>
            </a:r>
          </a:p>
          <a:p>
            <a:pPr lvl="2"/>
            <a:r>
              <a:rPr lang="en-US" dirty="0"/>
              <a:t>Each merge is O(log N)</a:t>
            </a:r>
          </a:p>
          <a:p>
            <a:pPr lvl="2"/>
            <a:r>
              <a:rPr lang="en-US" dirty="0"/>
              <a:t>Complexity is O(N log N)?</a:t>
            </a:r>
          </a:p>
          <a:p>
            <a:pPr lvl="3"/>
            <a:r>
              <a:rPr lang="en-US" dirty="0"/>
              <a:t>Too pessimistic!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842" y="4068763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2655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38379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A heap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78092733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So what is the complexity of </a:t>
            </a:r>
            <a:r>
              <a:rPr lang="en-US" dirty="0" err="1"/>
              <a:t>heapify</a:t>
            </a:r>
            <a:r>
              <a:rPr lang="en-US" dirty="0"/>
              <a:t> then?</a:t>
            </a:r>
          </a:p>
        </p:txBody>
      </p:sp>
    </p:spTree>
    <p:extLst>
      <p:ext uri="{BB962C8B-B14F-4D97-AF65-F5344CB8AC3E}">
        <p14:creationId xmlns:p14="http://schemas.microsoft.com/office/powerpoint/2010/main" val="237185734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So what is the complexity of </a:t>
            </a:r>
            <a:r>
              <a:rPr lang="en-US" dirty="0" err="1"/>
              <a:t>heapify</a:t>
            </a:r>
            <a:r>
              <a:rPr lang="en-US" dirty="0"/>
              <a:t> then?</a:t>
            </a:r>
          </a:p>
          <a:p>
            <a:endParaRPr lang="en-US" dirty="0"/>
          </a:p>
          <a:p>
            <a:r>
              <a:rPr lang="en-US" dirty="0"/>
              <a:t>We have N B_0 binomial trees</a:t>
            </a:r>
          </a:p>
        </p:txBody>
      </p:sp>
    </p:spTree>
    <p:extLst>
      <p:ext uri="{BB962C8B-B14F-4D97-AF65-F5344CB8AC3E}">
        <p14:creationId xmlns:p14="http://schemas.microsoft.com/office/powerpoint/2010/main" val="189486518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So what is the complexity of </a:t>
            </a:r>
            <a:r>
              <a:rPr lang="en-US" dirty="0" err="1"/>
              <a:t>heapify</a:t>
            </a:r>
            <a:r>
              <a:rPr lang="en-US" dirty="0"/>
              <a:t> then?</a:t>
            </a:r>
          </a:p>
          <a:p>
            <a:endParaRPr lang="en-US" dirty="0"/>
          </a:p>
          <a:p>
            <a:r>
              <a:rPr lang="en-US" dirty="0"/>
              <a:t>We have N B_0 binomial trees</a:t>
            </a:r>
          </a:p>
          <a:p>
            <a:r>
              <a:rPr lang="en-US" dirty="0"/>
              <a:t>Then we merge them all…</a:t>
            </a:r>
          </a:p>
        </p:txBody>
      </p:sp>
    </p:spTree>
    <p:extLst>
      <p:ext uri="{BB962C8B-B14F-4D97-AF65-F5344CB8AC3E}">
        <p14:creationId xmlns:p14="http://schemas.microsoft.com/office/powerpoint/2010/main" val="6716393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So what is the complexity of </a:t>
            </a:r>
            <a:r>
              <a:rPr lang="en-US" dirty="0" err="1"/>
              <a:t>heapify</a:t>
            </a:r>
            <a:r>
              <a:rPr lang="en-US" dirty="0"/>
              <a:t> then?</a:t>
            </a:r>
          </a:p>
          <a:p>
            <a:endParaRPr lang="en-US" dirty="0"/>
          </a:p>
          <a:p>
            <a:r>
              <a:rPr lang="en-US" dirty="0"/>
              <a:t>We have N B_0 binomial trees</a:t>
            </a:r>
          </a:p>
          <a:p>
            <a:r>
              <a:rPr lang="en-US" dirty="0"/>
              <a:t>Then we merge them all…</a:t>
            </a:r>
          </a:p>
          <a:p>
            <a:pPr lvl="1"/>
            <a:r>
              <a:rPr lang="en-US" dirty="0"/>
              <a:t>B_0 + B_0 = B_1</a:t>
            </a:r>
          </a:p>
        </p:txBody>
      </p:sp>
    </p:spTree>
    <p:extLst>
      <p:ext uri="{BB962C8B-B14F-4D97-AF65-F5344CB8AC3E}">
        <p14:creationId xmlns:p14="http://schemas.microsoft.com/office/powerpoint/2010/main" val="305974367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So what is the complexity of </a:t>
            </a:r>
            <a:r>
              <a:rPr lang="en-US" dirty="0" err="1"/>
              <a:t>heapify</a:t>
            </a:r>
            <a:r>
              <a:rPr lang="en-US" dirty="0"/>
              <a:t> then?</a:t>
            </a:r>
          </a:p>
          <a:p>
            <a:endParaRPr lang="en-US" dirty="0"/>
          </a:p>
          <a:p>
            <a:r>
              <a:rPr lang="en-US" dirty="0"/>
              <a:t>We have N B_0 binomial trees</a:t>
            </a:r>
          </a:p>
          <a:p>
            <a:r>
              <a:rPr lang="en-US" dirty="0"/>
              <a:t>Then we merge them all…</a:t>
            </a:r>
          </a:p>
          <a:p>
            <a:pPr lvl="1"/>
            <a:r>
              <a:rPr lang="en-US" dirty="0"/>
              <a:t>B_0 + B_0 = B_1</a:t>
            </a:r>
          </a:p>
          <a:p>
            <a:pPr lvl="1"/>
            <a:r>
              <a:rPr lang="en-US" dirty="0"/>
              <a:t>B_0 + B_1 = B_0 and B_1</a:t>
            </a:r>
          </a:p>
        </p:txBody>
      </p:sp>
    </p:spTree>
    <p:extLst>
      <p:ext uri="{BB962C8B-B14F-4D97-AF65-F5344CB8AC3E}">
        <p14:creationId xmlns:p14="http://schemas.microsoft.com/office/powerpoint/2010/main" val="86816196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So what is the complexity of </a:t>
            </a:r>
            <a:r>
              <a:rPr lang="en-US" dirty="0" err="1"/>
              <a:t>heapify</a:t>
            </a:r>
            <a:r>
              <a:rPr lang="en-US" dirty="0"/>
              <a:t> then?</a:t>
            </a:r>
          </a:p>
          <a:p>
            <a:endParaRPr lang="en-US" dirty="0"/>
          </a:p>
          <a:p>
            <a:r>
              <a:rPr lang="en-US" dirty="0"/>
              <a:t>We have N B_0 binomial trees</a:t>
            </a:r>
          </a:p>
          <a:p>
            <a:r>
              <a:rPr lang="en-US" dirty="0"/>
              <a:t>Then we merge them all…</a:t>
            </a:r>
          </a:p>
          <a:p>
            <a:pPr lvl="1"/>
            <a:r>
              <a:rPr lang="en-US" dirty="0"/>
              <a:t>B_0 + B_0 = B_1</a:t>
            </a:r>
          </a:p>
          <a:p>
            <a:pPr lvl="1"/>
            <a:r>
              <a:rPr lang="en-US" dirty="0"/>
              <a:t>B_0 + B_1 = B_0 and B_1</a:t>
            </a:r>
          </a:p>
          <a:p>
            <a:pPr lvl="1"/>
            <a:r>
              <a:rPr lang="en-US" dirty="0"/>
              <a:t>B_0 + B_0 + B_1 = B_1 + B_1 = B_2</a:t>
            </a:r>
          </a:p>
        </p:txBody>
      </p:sp>
    </p:spTree>
    <p:extLst>
      <p:ext uri="{BB962C8B-B14F-4D97-AF65-F5344CB8AC3E}">
        <p14:creationId xmlns:p14="http://schemas.microsoft.com/office/powerpoint/2010/main" val="384647972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So what is the complexity of </a:t>
            </a:r>
            <a:r>
              <a:rPr lang="en-US" dirty="0" err="1"/>
              <a:t>heapify</a:t>
            </a:r>
            <a:r>
              <a:rPr lang="en-US" dirty="0"/>
              <a:t> then?</a:t>
            </a:r>
          </a:p>
          <a:p>
            <a:endParaRPr lang="en-US" dirty="0"/>
          </a:p>
          <a:p>
            <a:r>
              <a:rPr lang="en-US" dirty="0"/>
              <a:t>We have N B_0 binomial trees</a:t>
            </a:r>
          </a:p>
          <a:p>
            <a:r>
              <a:rPr lang="en-US" dirty="0"/>
              <a:t>Then we merge them all…</a:t>
            </a:r>
          </a:p>
          <a:p>
            <a:pPr lvl="1"/>
            <a:r>
              <a:rPr lang="en-US" dirty="0"/>
              <a:t>B_0 + B_0 = B_1</a:t>
            </a:r>
          </a:p>
          <a:p>
            <a:pPr lvl="1"/>
            <a:r>
              <a:rPr lang="en-US" dirty="0"/>
              <a:t>B_0 + B_1 = B_0 and B_1</a:t>
            </a:r>
          </a:p>
          <a:p>
            <a:pPr lvl="1"/>
            <a:r>
              <a:rPr lang="en-US" dirty="0"/>
              <a:t>B_0 + B_0 + B_1 = B_1 + B_1 = B_2</a:t>
            </a:r>
          </a:p>
          <a:p>
            <a:pPr lvl="1"/>
            <a:r>
              <a:rPr lang="en-US" dirty="0"/>
              <a:t>B_0 + B_2 = B_0 and B_1</a:t>
            </a:r>
          </a:p>
        </p:txBody>
      </p:sp>
    </p:spTree>
    <p:extLst>
      <p:ext uri="{BB962C8B-B14F-4D97-AF65-F5344CB8AC3E}">
        <p14:creationId xmlns:p14="http://schemas.microsoft.com/office/powerpoint/2010/main" val="320564166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So what is the complexity of </a:t>
            </a:r>
            <a:r>
              <a:rPr lang="en-US" dirty="0" err="1"/>
              <a:t>heapify</a:t>
            </a:r>
            <a:r>
              <a:rPr lang="en-US" dirty="0"/>
              <a:t> then?</a:t>
            </a:r>
          </a:p>
          <a:p>
            <a:endParaRPr lang="en-US" dirty="0"/>
          </a:p>
          <a:p>
            <a:r>
              <a:rPr lang="en-US" dirty="0"/>
              <a:t>We have N B_0 binomial trees</a:t>
            </a:r>
          </a:p>
          <a:p>
            <a:r>
              <a:rPr lang="en-US" dirty="0"/>
              <a:t>Then we merge them all…</a:t>
            </a:r>
          </a:p>
          <a:p>
            <a:pPr lvl="1"/>
            <a:r>
              <a:rPr lang="en-US" dirty="0"/>
              <a:t>B_0 + B_0 = B_1</a:t>
            </a:r>
          </a:p>
          <a:p>
            <a:pPr lvl="1"/>
            <a:r>
              <a:rPr lang="en-US" dirty="0"/>
              <a:t>B_0 + B_1 = B_0 and B_1</a:t>
            </a:r>
          </a:p>
          <a:p>
            <a:pPr lvl="1"/>
            <a:r>
              <a:rPr lang="en-US" dirty="0"/>
              <a:t>B_0 + B_0 + B_1 = B_1 + B_1 = B_2</a:t>
            </a:r>
          </a:p>
          <a:p>
            <a:pPr lvl="1"/>
            <a:r>
              <a:rPr lang="en-US" dirty="0"/>
              <a:t>B_0 + B_2 = B_0 and B_2</a:t>
            </a:r>
          </a:p>
          <a:p>
            <a:pPr lvl="1"/>
            <a:r>
              <a:rPr lang="en-US" dirty="0"/>
              <a:t>B_0 + B_0 + B_2 = B_1 + B_2</a:t>
            </a:r>
          </a:p>
        </p:txBody>
      </p:sp>
    </p:spTree>
    <p:extLst>
      <p:ext uri="{BB962C8B-B14F-4D97-AF65-F5344CB8AC3E}">
        <p14:creationId xmlns:p14="http://schemas.microsoft.com/office/powerpoint/2010/main" val="101075289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So what is the complexity of </a:t>
            </a:r>
            <a:r>
              <a:rPr lang="en-US" dirty="0" err="1"/>
              <a:t>heapify</a:t>
            </a:r>
            <a:r>
              <a:rPr lang="en-US" dirty="0"/>
              <a:t> then?</a:t>
            </a:r>
          </a:p>
          <a:p>
            <a:endParaRPr lang="en-US" dirty="0"/>
          </a:p>
          <a:p>
            <a:r>
              <a:rPr lang="en-US" dirty="0"/>
              <a:t>We have N B_0 binomial trees</a:t>
            </a:r>
          </a:p>
          <a:p>
            <a:r>
              <a:rPr lang="en-US" dirty="0"/>
              <a:t>Then we merge them all…</a:t>
            </a:r>
          </a:p>
          <a:p>
            <a:pPr lvl="1"/>
            <a:r>
              <a:rPr lang="en-US" dirty="0"/>
              <a:t>B_0 + B_0 = B_1</a:t>
            </a:r>
          </a:p>
          <a:p>
            <a:pPr lvl="1"/>
            <a:r>
              <a:rPr lang="en-US" dirty="0"/>
              <a:t>B_0 + B_1 = B_0 and B_1</a:t>
            </a:r>
          </a:p>
          <a:p>
            <a:pPr lvl="1"/>
            <a:r>
              <a:rPr lang="en-US" dirty="0"/>
              <a:t>B_0 + B_0 + B_1 = B_1 + B_1 = B_2</a:t>
            </a:r>
          </a:p>
          <a:p>
            <a:pPr lvl="1"/>
            <a:r>
              <a:rPr lang="en-US" dirty="0"/>
              <a:t>B_0 + B_2 = B_0 and B_2</a:t>
            </a:r>
          </a:p>
          <a:p>
            <a:pPr lvl="1"/>
            <a:r>
              <a:rPr lang="en-US" dirty="0"/>
              <a:t>B_0 + B_0 + B_2 = B_1 + B_2</a:t>
            </a:r>
          </a:p>
          <a:p>
            <a:pPr lvl="1"/>
            <a:r>
              <a:rPr lang="en-US" dirty="0"/>
              <a:t>B_0 + B_1 + B_2 = B_0 and B_1 and B_2</a:t>
            </a:r>
          </a:p>
          <a:p>
            <a:pPr lvl="1"/>
            <a:r>
              <a:rPr lang="en-US" dirty="0"/>
              <a:t>B_0 + B_0 + B_1 + B_2 = B_1 + B_1 + B_2 = B_2 + B_2 = B_3</a:t>
            </a:r>
          </a:p>
        </p:txBody>
      </p:sp>
    </p:spTree>
    <p:extLst>
      <p:ext uri="{BB962C8B-B14F-4D97-AF65-F5344CB8AC3E}">
        <p14:creationId xmlns:p14="http://schemas.microsoft.com/office/powerpoint/2010/main" val="129927183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So what is the complexity of </a:t>
            </a:r>
            <a:r>
              <a:rPr lang="en-US" dirty="0" err="1"/>
              <a:t>heapify</a:t>
            </a:r>
            <a:r>
              <a:rPr lang="en-US" dirty="0"/>
              <a:t> then?</a:t>
            </a:r>
          </a:p>
          <a:p>
            <a:endParaRPr lang="en-US" dirty="0"/>
          </a:p>
          <a:p>
            <a:r>
              <a:rPr lang="en-US" dirty="0"/>
              <a:t>We have N B_0 binomial trees</a:t>
            </a:r>
          </a:p>
          <a:p>
            <a:r>
              <a:rPr lang="en-US" dirty="0"/>
              <a:t>Then we merge them all…</a:t>
            </a:r>
          </a:p>
          <a:p>
            <a:pPr lvl="1"/>
            <a:r>
              <a:rPr lang="en-US" dirty="0"/>
              <a:t>B_0 + B_0 = B_1											1 merge</a:t>
            </a:r>
          </a:p>
          <a:p>
            <a:pPr lvl="1"/>
            <a:r>
              <a:rPr lang="en-US" dirty="0"/>
              <a:t>B_0 + B_1 = B_0 and B_1									0 merge</a:t>
            </a:r>
          </a:p>
          <a:p>
            <a:pPr lvl="1"/>
            <a:r>
              <a:rPr lang="en-US" dirty="0"/>
              <a:t>B_0 + B_0 + B_1 = B_1 + B_1 = B_2							2 merge</a:t>
            </a:r>
          </a:p>
          <a:p>
            <a:pPr lvl="1"/>
            <a:r>
              <a:rPr lang="en-US" dirty="0"/>
              <a:t>B_0 + B_2 = B_0 and B_2									0 merge</a:t>
            </a:r>
          </a:p>
          <a:p>
            <a:pPr lvl="1"/>
            <a:r>
              <a:rPr lang="en-US" dirty="0"/>
              <a:t>B_0 + B_0 + B_2 = B_1 + B_2								1 merge</a:t>
            </a:r>
          </a:p>
          <a:p>
            <a:pPr lvl="1"/>
            <a:r>
              <a:rPr lang="en-US" dirty="0"/>
              <a:t>B_0 + B_1 + B_2 = B_0 and B_1 and B_2						0 merge</a:t>
            </a:r>
          </a:p>
          <a:p>
            <a:pPr lvl="1"/>
            <a:r>
              <a:rPr lang="en-US" dirty="0"/>
              <a:t>B_0 + B_0 + B_1 + B_2 = B_1 + B_1 + B_2 = B_2 + B_2 = B_3		3 merge</a:t>
            </a:r>
          </a:p>
        </p:txBody>
      </p:sp>
    </p:spTree>
    <p:extLst>
      <p:ext uri="{BB962C8B-B14F-4D97-AF65-F5344CB8AC3E}">
        <p14:creationId xmlns:p14="http://schemas.microsoft.com/office/powerpoint/2010/main" val="450180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A heap</a:t>
            </a:r>
          </a:p>
          <a:p>
            <a:r>
              <a:rPr lang="en-US" dirty="0"/>
              <a:t>Contains binomial trees</a:t>
            </a:r>
          </a:p>
          <a:p>
            <a:pPr lvl="1"/>
            <a:r>
              <a:rPr lang="en-US" dirty="0"/>
              <a:t>But what are binomial trees?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4251201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So what is the complexity of </a:t>
            </a:r>
            <a:r>
              <a:rPr lang="en-US" dirty="0" err="1"/>
              <a:t>heapify</a:t>
            </a:r>
            <a:r>
              <a:rPr lang="en-US" dirty="0"/>
              <a:t> then?</a:t>
            </a:r>
          </a:p>
          <a:p>
            <a:endParaRPr lang="en-US" dirty="0"/>
          </a:p>
          <a:p>
            <a:r>
              <a:rPr lang="en-US" dirty="0"/>
              <a:t>We have N B_0 binomial trees</a:t>
            </a:r>
          </a:p>
          <a:p>
            <a:r>
              <a:rPr lang="en-US" dirty="0"/>
              <a:t>Then we merge them all…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B_0 + B_0 </a:t>
            </a:r>
            <a:r>
              <a:rPr lang="en-US" dirty="0"/>
              <a:t>= B_1											1 merge</a:t>
            </a:r>
          </a:p>
          <a:p>
            <a:pPr lvl="1"/>
            <a:r>
              <a:rPr lang="en-US" dirty="0"/>
              <a:t>B_0 + B_1 = B_0 and B_1									0 merge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B_0 + B_0</a:t>
            </a:r>
            <a:r>
              <a:rPr lang="en-US" dirty="0"/>
              <a:t> + B_1 = </a:t>
            </a:r>
            <a:r>
              <a:rPr lang="en-US" dirty="0">
                <a:solidFill>
                  <a:srgbClr val="FF0000"/>
                </a:solidFill>
              </a:rPr>
              <a:t>B_1 + B_1 </a:t>
            </a:r>
            <a:r>
              <a:rPr lang="en-US" dirty="0"/>
              <a:t>= B_2							2 merge</a:t>
            </a:r>
          </a:p>
          <a:p>
            <a:pPr lvl="1"/>
            <a:r>
              <a:rPr lang="en-US" dirty="0"/>
              <a:t>B_0 + B_2 = B_0 and B_2									0 merge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B_0 + B_0 </a:t>
            </a:r>
            <a:r>
              <a:rPr lang="en-US" dirty="0"/>
              <a:t>+ B_2 = B_1 + B_2								1 merge</a:t>
            </a:r>
          </a:p>
          <a:p>
            <a:pPr lvl="1"/>
            <a:r>
              <a:rPr lang="en-US" dirty="0"/>
              <a:t>B_0 + B_1 + B_2 = B_0 and B_1 and B_2						0 merge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B_0 + B_0 </a:t>
            </a:r>
            <a:r>
              <a:rPr lang="en-US" dirty="0"/>
              <a:t>+ B_1 + B_2 = </a:t>
            </a:r>
            <a:r>
              <a:rPr lang="en-US" dirty="0">
                <a:solidFill>
                  <a:srgbClr val="FF0000"/>
                </a:solidFill>
              </a:rPr>
              <a:t>B_1 + B_1 </a:t>
            </a:r>
            <a:r>
              <a:rPr lang="en-US" dirty="0"/>
              <a:t>+ B_2 = </a:t>
            </a:r>
            <a:r>
              <a:rPr lang="en-US" dirty="0">
                <a:solidFill>
                  <a:srgbClr val="FF0000"/>
                </a:solidFill>
              </a:rPr>
              <a:t>B_2 + B_2 </a:t>
            </a:r>
            <a:r>
              <a:rPr lang="en-US" dirty="0"/>
              <a:t>= B_3		3 merge</a:t>
            </a:r>
          </a:p>
        </p:txBody>
      </p:sp>
    </p:spTree>
    <p:extLst>
      <p:ext uri="{BB962C8B-B14F-4D97-AF65-F5344CB8AC3E}">
        <p14:creationId xmlns:p14="http://schemas.microsoft.com/office/powerpoint/2010/main" val="345171427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This makes sense!</a:t>
            </a:r>
          </a:p>
          <a:p>
            <a:pPr lvl="1"/>
            <a:r>
              <a:rPr lang="en-US" dirty="0"/>
              <a:t>Consider binary addition</a:t>
            </a:r>
          </a:p>
          <a:p>
            <a:endParaRPr lang="en-US" dirty="0"/>
          </a:p>
          <a:p>
            <a:r>
              <a:rPr lang="en-US" dirty="0"/>
              <a:t>Then we merge them all…</a:t>
            </a:r>
          </a:p>
          <a:p>
            <a:pPr lvl="1"/>
            <a:r>
              <a:rPr lang="en-US" dirty="0"/>
              <a:t>1 + 1 = 10</a:t>
            </a:r>
          </a:p>
          <a:p>
            <a:pPr lvl="1"/>
            <a:r>
              <a:rPr lang="en-US" dirty="0"/>
              <a:t>1 + 10 = 11</a:t>
            </a:r>
          </a:p>
          <a:p>
            <a:pPr lvl="1"/>
            <a:r>
              <a:rPr lang="en-US" dirty="0"/>
              <a:t>1 + 11 = 100</a:t>
            </a:r>
          </a:p>
          <a:p>
            <a:pPr lvl="1"/>
            <a:r>
              <a:rPr lang="en-US" dirty="0"/>
              <a:t>1 + 100 = 101</a:t>
            </a:r>
          </a:p>
          <a:p>
            <a:pPr lvl="1"/>
            <a:r>
              <a:rPr lang="en-US" dirty="0"/>
              <a:t>1 + 101 = 110</a:t>
            </a:r>
          </a:p>
          <a:p>
            <a:pPr lvl="1"/>
            <a:r>
              <a:rPr lang="en-US" dirty="0"/>
              <a:t>1 + 110 = 111	</a:t>
            </a:r>
          </a:p>
          <a:p>
            <a:pPr lvl="1"/>
            <a:r>
              <a:rPr lang="en-US" dirty="0"/>
              <a:t>1 + 111 = 1000</a:t>
            </a:r>
          </a:p>
        </p:txBody>
      </p:sp>
    </p:spTree>
    <p:extLst>
      <p:ext uri="{BB962C8B-B14F-4D97-AF65-F5344CB8AC3E}">
        <p14:creationId xmlns:p14="http://schemas.microsoft.com/office/powerpoint/2010/main" val="5330833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This makes sense!</a:t>
            </a:r>
          </a:p>
          <a:p>
            <a:pPr lvl="1"/>
            <a:r>
              <a:rPr lang="en-US" dirty="0"/>
              <a:t>Consider binary addition</a:t>
            </a:r>
          </a:p>
          <a:p>
            <a:endParaRPr lang="en-US" dirty="0"/>
          </a:p>
          <a:p>
            <a:r>
              <a:rPr lang="en-US" dirty="0"/>
              <a:t>Then we merge them all…</a:t>
            </a:r>
          </a:p>
          <a:p>
            <a:pPr lvl="1"/>
            <a:r>
              <a:rPr lang="en-US" dirty="0"/>
              <a:t>1 + 1 = 10</a:t>
            </a:r>
          </a:p>
          <a:p>
            <a:pPr lvl="1"/>
            <a:r>
              <a:rPr lang="en-US" dirty="0"/>
              <a:t>1 + 10 = 11</a:t>
            </a:r>
          </a:p>
          <a:p>
            <a:pPr lvl="1"/>
            <a:r>
              <a:rPr lang="en-US" dirty="0"/>
              <a:t>1 + 11 = 100</a:t>
            </a:r>
          </a:p>
          <a:p>
            <a:pPr lvl="1"/>
            <a:r>
              <a:rPr lang="en-US" dirty="0"/>
              <a:t>1 + 100 = 101</a:t>
            </a:r>
          </a:p>
          <a:p>
            <a:pPr lvl="1"/>
            <a:r>
              <a:rPr lang="en-US" dirty="0"/>
              <a:t>1 + 101 = 110</a:t>
            </a:r>
          </a:p>
          <a:p>
            <a:pPr lvl="1"/>
            <a:r>
              <a:rPr lang="en-US" dirty="0"/>
              <a:t>1 + 110 = 111	</a:t>
            </a:r>
          </a:p>
          <a:p>
            <a:pPr lvl="1"/>
            <a:r>
              <a:rPr lang="en-US" dirty="0"/>
              <a:t>1 + 111 = 1000</a:t>
            </a:r>
          </a:p>
          <a:p>
            <a:pPr lvl="1"/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Arun’s</a:t>
            </a:r>
            <a:r>
              <a:rPr lang="en-US" dirty="0"/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42047533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Heapify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5" y="1296520"/>
            <a:ext cx="7481530" cy="532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90734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960984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Summary?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426452"/>
              </p:ext>
            </p:extLst>
          </p:nvPr>
        </p:nvGraphicFramePr>
        <p:xfrm>
          <a:off x="1189464" y="1976863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526416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001003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86307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 HEAP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BINOMIAL HEAP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226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Make</a:t>
                      </a:r>
                      <a:r>
                        <a:rPr lang="en-US" baseline="0" dirty="0"/>
                        <a:t> heap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1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Find</a:t>
                      </a:r>
                      <a:r>
                        <a:rPr lang="en-US" baseline="0" dirty="0"/>
                        <a:t> min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578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Extract min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</a:t>
                      </a:r>
                      <a:r>
                        <a:rPr lang="en-US" baseline="0" dirty="0"/>
                        <a:t>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73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Merge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4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Increase priority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697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325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Insert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</a:t>
                      </a:r>
                      <a:r>
                        <a:rPr lang="en-US" baseline="0" dirty="0"/>
                        <a:t> N)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589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47445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Summary?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158482"/>
              </p:ext>
            </p:extLst>
          </p:nvPr>
        </p:nvGraphicFramePr>
        <p:xfrm>
          <a:off x="1189464" y="1976863"/>
          <a:ext cx="60960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1526416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0010033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863076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 HEAP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BINOMIAL HEAP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226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Make</a:t>
                      </a:r>
                      <a:r>
                        <a:rPr lang="en-US" baseline="0" dirty="0"/>
                        <a:t> heap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1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Find</a:t>
                      </a:r>
                      <a:r>
                        <a:rPr lang="en-US" baseline="0" dirty="0"/>
                        <a:t> min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578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Extract min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</a:t>
                      </a:r>
                      <a:r>
                        <a:rPr lang="en-US" baseline="0" dirty="0"/>
                        <a:t>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73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Merge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4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Increase priority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697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325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Insert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 N) worst</a:t>
                      </a:r>
                    </a:p>
                    <a:p>
                      <a:r>
                        <a:rPr lang="en-US" dirty="0"/>
                        <a:t>O(1) amortize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 N) worst</a:t>
                      </a:r>
                    </a:p>
                    <a:p>
                      <a:r>
                        <a:rPr lang="en-US" dirty="0"/>
                        <a:t>O(1) amortize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589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287517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9806583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 Preview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608394"/>
              </p:ext>
            </p:extLst>
          </p:nvPr>
        </p:nvGraphicFramePr>
        <p:xfrm>
          <a:off x="356838" y="1430453"/>
          <a:ext cx="7906216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554">
                  <a:extLst>
                    <a:ext uri="{9D8B030D-6E8A-4147-A177-3AD203B41FA5}">
                      <a16:colId xmlns:a16="http://schemas.microsoft.com/office/drawing/2014/main" val="3152641679"/>
                    </a:ext>
                  </a:extLst>
                </a:gridCol>
                <a:gridCol w="1976554">
                  <a:extLst>
                    <a:ext uri="{9D8B030D-6E8A-4147-A177-3AD203B41FA5}">
                      <a16:colId xmlns:a16="http://schemas.microsoft.com/office/drawing/2014/main" val="1000100336"/>
                    </a:ext>
                  </a:extLst>
                </a:gridCol>
                <a:gridCol w="1976554">
                  <a:extLst>
                    <a:ext uri="{9D8B030D-6E8A-4147-A177-3AD203B41FA5}">
                      <a16:colId xmlns:a16="http://schemas.microsoft.com/office/drawing/2014/main" val="3086307623"/>
                    </a:ext>
                  </a:extLst>
                </a:gridCol>
                <a:gridCol w="1976554">
                  <a:extLst>
                    <a:ext uri="{9D8B030D-6E8A-4147-A177-3AD203B41FA5}">
                      <a16:colId xmlns:a16="http://schemas.microsoft.com/office/drawing/2014/main" val="223920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 HEAP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BINOMIAL HEAP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FIBONACCI</a:t>
                      </a:r>
                      <a:r>
                        <a:rPr lang="en-US" baseline="0" dirty="0"/>
                        <a:t> HEAP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226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Make</a:t>
                      </a:r>
                      <a:r>
                        <a:rPr lang="en-US" baseline="0" dirty="0"/>
                        <a:t> heap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O(1)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1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Find</a:t>
                      </a:r>
                      <a:r>
                        <a:rPr lang="en-US" baseline="0" dirty="0"/>
                        <a:t> min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O(1)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578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Extract min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</a:t>
                      </a:r>
                      <a:r>
                        <a:rPr lang="en-US" baseline="0" dirty="0"/>
                        <a:t>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 amortize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73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Merge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O(1)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4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Increase priority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O(1) amortize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697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 amortize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325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Insert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 N) worst</a:t>
                      </a:r>
                    </a:p>
                    <a:p>
                      <a:r>
                        <a:rPr lang="en-US" dirty="0"/>
                        <a:t>O(1) amortize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 N) worst</a:t>
                      </a:r>
                    </a:p>
                    <a:p>
                      <a:r>
                        <a:rPr lang="en-US" dirty="0"/>
                        <a:t>O(1) amortize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589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196845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26072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A heap</a:t>
            </a:r>
          </a:p>
          <a:p>
            <a:r>
              <a:rPr lang="en-US" dirty="0"/>
              <a:t>Contains binomial trees</a:t>
            </a:r>
          </a:p>
          <a:p>
            <a:pPr lvl="1"/>
            <a:r>
              <a:rPr lang="en-US" dirty="0"/>
              <a:t>But what are binomial trees?</a:t>
            </a:r>
          </a:p>
          <a:p>
            <a:pPr lvl="1"/>
            <a:r>
              <a:rPr lang="en-US" dirty="0"/>
              <a:t>Trees with order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19398390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It is a heap</a:t>
            </a:r>
          </a:p>
        </p:txBody>
      </p:sp>
    </p:spTree>
    <p:extLst>
      <p:ext uri="{BB962C8B-B14F-4D97-AF65-F5344CB8AC3E}">
        <p14:creationId xmlns:p14="http://schemas.microsoft.com/office/powerpoint/2010/main" val="154672062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It is a heap</a:t>
            </a:r>
          </a:p>
          <a:p>
            <a:pPr lvl="1"/>
            <a:r>
              <a:rPr lang="en-US" dirty="0"/>
              <a:t>Implemented with a tree structure</a:t>
            </a:r>
          </a:p>
          <a:p>
            <a:pPr lvl="1"/>
            <a:r>
              <a:rPr lang="en-US" dirty="0"/>
              <a:t>So parent &gt; child still</a:t>
            </a:r>
          </a:p>
        </p:txBody>
      </p:sp>
    </p:spTree>
    <p:extLst>
      <p:ext uri="{BB962C8B-B14F-4D97-AF65-F5344CB8AC3E}">
        <p14:creationId xmlns:p14="http://schemas.microsoft.com/office/powerpoint/2010/main" val="343653383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It is a heap</a:t>
            </a:r>
          </a:p>
          <a:p>
            <a:pPr lvl="1"/>
            <a:r>
              <a:rPr lang="en-US" dirty="0"/>
              <a:t>Implemented with a tree structure</a:t>
            </a:r>
          </a:p>
          <a:p>
            <a:pPr lvl="1"/>
            <a:r>
              <a:rPr lang="en-US" dirty="0"/>
              <a:t>So parent &gt; child still</a:t>
            </a:r>
          </a:p>
          <a:p>
            <a:pPr lvl="2"/>
            <a:r>
              <a:rPr lang="en-US" dirty="0"/>
              <a:t>We focus on min-heap again</a:t>
            </a:r>
          </a:p>
        </p:txBody>
      </p:sp>
    </p:spTree>
    <p:extLst>
      <p:ext uri="{BB962C8B-B14F-4D97-AF65-F5344CB8AC3E}">
        <p14:creationId xmlns:p14="http://schemas.microsoft.com/office/powerpoint/2010/main" val="348463153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It is a heap</a:t>
            </a:r>
          </a:p>
          <a:p>
            <a:pPr lvl="1"/>
            <a:r>
              <a:rPr lang="en-US" dirty="0"/>
              <a:t>Implemented with a tree structure</a:t>
            </a:r>
          </a:p>
          <a:p>
            <a:pPr lvl="1"/>
            <a:r>
              <a:rPr lang="en-US" dirty="0"/>
              <a:t>So parent &gt; child still</a:t>
            </a:r>
          </a:p>
          <a:p>
            <a:pPr lvl="2"/>
            <a:r>
              <a:rPr lang="en-US" dirty="0"/>
              <a:t>We focus on min-heap again</a:t>
            </a:r>
          </a:p>
          <a:p>
            <a:pPr lvl="2"/>
            <a:endParaRPr lang="en-US" dirty="0"/>
          </a:p>
          <a:p>
            <a:r>
              <a:rPr lang="en-US" dirty="0"/>
              <a:t>Created initially to improve </a:t>
            </a:r>
            <a:r>
              <a:rPr lang="en-US" dirty="0" err="1"/>
              <a:t>Dijkstra’s</a:t>
            </a:r>
            <a:r>
              <a:rPr lang="en-US" dirty="0"/>
              <a:t> </a:t>
            </a:r>
            <a:r>
              <a:rPr lang="en-US" dirty="0" err="1"/>
              <a:t>algortihm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67829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It is a heap</a:t>
            </a:r>
          </a:p>
          <a:p>
            <a:pPr lvl="1"/>
            <a:r>
              <a:rPr lang="en-US" dirty="0"/>
              <a:t>Implemented with a tree structure</a:t>
            </a:r>
          </a:p>
          <a:p>
            <a:pPr lvl="1"/>
            <a:r>
              <a:rPr lang="en-US" dirty="0"/>
              <a:t>So parent &gt; child still</a:t>
            </a:r>
          </a:p>
          <a:p>
            <a:pPr lvl="2"/>
            <a:r>
              <a:rPr lang="en-US" dirty="0"/>
              <a:t>We focus on min-heap again</a:t>
            </a:r>
          </a:p>
          <a:p>
            <a:pPr lvl="2"/>
            <a:endParaRPr lang="en-US" dirty="0"/>
          </a:p>
          <a:p>
            <a:r>
              <a:rPr lang="en-US" dirty="0"/>
              <a:t>Created initially to improve </a:t>
            </a:r>
            <a:r>
              <a:rPr lang="en-US" dirty="0" err="1"/>
              <a:t>Dijkstra’s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Heap maintained as we perform edge relaxation</a:t>
            </a:r>
          </a:p>
        </p:txBody>
      </p:sp>
    </p:spTree>
    <p:extLst>
      <p:ext uri="{BB962C8B-B14F-4D97-AF65-F5344CB8AC3E}">
        <p14:creationId xmlns:p14="http://schemas.microsoft.com/office/powerpoint/2010/main" val="114232902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It is a heap</a:t>
            </a:r>
          </a:p>
          <a:p>
            <a:pPr lvl="1"/>
            <a:r>
              <a:rPr lang="en-US" dirty="0"/>
              <a:t>Implemented with a tree structure</a:t>
            </a:r>
          </a:p>
          <a:p>
            <a:pPr lvl="1"/>
            <a:r>
              <a:rPr lang="en-US" dirty="0"/>
              <a:t>So parent &gt; child still</a:t>
            </a:r>
          </a:p>
          <a:p>
            <a:pPr lvl="2"/>
            <a:r>
              <a:rPr lang="en-US" dirty="0"/>
              <a:t>We focus on min-heap again</a:t>
            </a:r>
          </a:p>
          <a:p>
            <a:pPr lvl="2"/>
            <a:endParaRPr lang="en-US" dirty="0"/>
          </a:p>
          <a:p>
            <a:r>
              <a:rPr lang="en-US" dirty="0"/>
              <a:t>Created initially to improve </a:t>
            </a:r>
            <a:r>
              <a:rPr lang="en-US" dirty="0" err="1"/>
              <a:t>Dijkstra’s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Heap maintained as we perform edge relaxation</a:t>
            </a:r>
          </a:p>
          <a:p>
            <a:pPr lvl="1"/>
            <a:r>
              <a:rPr lang="en-US" dirty="0"/>
              <a:t>Only extract-min once per phase</a:t>
            </a:r>
          </a:p>
        </p:txBody>
      </p:sp>
    </p:spTree>
    <p:extLst>
      <p:ext uri="{BB962C8B-B14F-4D97-AF65-F5344CB8AC3E}">
        <p14:creationId xmlns:p14="http://schemas.microsoft.com/office/powerpoint/2010/main" val="112813663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It is a heap</a:t>
            </a:r>
          </a:p>
          <a:p>
            <a:pPr lvl="1"/>
            <a:r>
              <a:rPr lang="en-US" dirty="0"/>
              <a:t>Implemented with a tree structure</a:t>
            </a:r>
          </a:p>
          <a:p>
            <a:pPr lvl="1"/>
            <a:r>
              <a:rPr lang="en-US" dirty="0"/>
              <a:t>So parent &gt; child still</a:t>
            </a:r>
          </a:p>
          <a:p>
            <a:pPr lvl="2"/>
            <a:r>
              <a:rPr lang="en-US" dirty="0"/>
              <a:t>We focus on min-heap again</a:t>
            </a:r>
          </a:p>
          <a:p>
            <a:pPr lvl="2"/>
            <a:endParaRPr lang="en-US" dirty="0"/>
          </a:p>
          <a:p>
            <a:r>
              <a:rPr lang="en-US" dirty="0"/>
              <a:t>Created initially to improve </a:t>
            </a:r>
            <a:r>
              <a:rPr lang="en-US" dirty="0" err="1"/>
              <a:t>Dijkstra’s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Heap maintained as we perform edge relaxation</a:t>
            </a:r>
          </a:p>
          <a:p>
            <a:pPr lvl="2"/>
            <a:r>
              <a:rPr lang="en-US" dirty="0"/>
              <a:t>Lazy insertion, done in O(1)</a:t>
            </a:r>
          </a:p>
          <a:p>
            <a:pPr lvl="1"/>
            <a:r>
              <a:rPr lang="en-US" dirty="0"/>
              <a:t>Only extract-min once per phase</a:t>
            </a:r>
          </a:p>
        </p:txBody>
      </p:sp>
    </p:spTree>
    <p:extLst>
      <p:ext uri="{BB962C8B-B14F-4D97-AF65-F5344CB8AC3E}">
        <p14:creationId xmlns:p14="http://schemas.microsoft.com/office/powerpoint/2010/main" val="336462831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It is a heap</a:t>
            </a:r>
          </a:p>
          <a:p>
            <a:pPr lvl="1"/>
            <a:r>
              <a:rPr lang="en-US" dirty="0"/>
              <a:t>Implemented with a tree structure</a:t>
            </a:r>
          </a:p>
          <a:p>
            <a:pPr lvl="1"/>
            <a:r>
              <a:rPr lang="en-US" dirty="0"/>
              <a:t>So parent &gt; child still</a:t>
            </a:r>
          </a:p>
          <a:p>
            <a:pPr lvl="2"/>
            <a:r>
              <a:rPr lang="en-US" dirty="0"/>
              <a:t>We focus on min-heap again</a:t>
            </a:r>
          </a:p>
          <a:p>
            <a:pPr lvl="2"/>
            <a:endParaRPr lang="en-US" dirty="0"/>
          </a:p>
          <a:p>
            <a:r>
              <a:rPr lang="en-US" dirty="0"/>
              <a:t>Created initially to improve </a:t>
            </a:r>
            <a:r>
              <a:rPr lang="en-US" dirty="0" err="1"/>
              <a:t>Dijkstra’s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Heap maintained as we perform edge relaxation</a:t>
            </a:r>
          </a:p>
          <a:p>
            <a:pPr lvl="2"/>
            <a:r>
              <a:rPr lang="en-US" dirty="0"/>
              <a:t>Lazy insertion, done in O(1)</a:t>
            </a:r>
          </a:p>
          <a:p>
            <a:pPr lvl="2"/>
            <a:r>
              <a:rPr lang="en-US" dirty="0"/>
              <a:t>Lazy increase-priority (decrease value) in O(1)</a:t>
            </a:r>
          </a:p>
          <a:p>
            <a:pPr lvl="1"/>
            <a:r>
              <a:rPr lang="en-US" dirty="0"/>
              <a:t>Only extract-min once per phase</a:t>
            </a:r>
          </a:p>
        </p:txBody>
      </p:sp>
    </p:spTree>
    <p:extLst>
      <p:ext uri="{BB962C8B-B14F-4D97-AF65-F5344CB8AC3E}">
        <p14:creationId xmlns:p14="http://schemas.microsoft.com/office/powerpoint/2010/main" val="140906875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It is a heap</a:t>
            </a:r>
          </a:p>
          <a:p>
            <a:pPr lvl="1"/>
            <a:r>
              <a:rPr lang="en-US" dirty="0"/>
              <a:t>Implemented with a tree structure</a:t>
            </a:r>
          </a:p>
          <a:p>
            <a:pPr lvl="1"/>
            <a:r>
              <a:rPr lang="en-US" dirty="0"/>
              <a:t>So parent &gt; child still</a:t>
            </a:r>
          </a:p>
          <a:p>
            <a:pPr lvl="2"/>
            <a:r>
              <a:rPr lang="en-US" dirty="0"/>
              <a:t>We focus on min-heap again</a:t>
            </a:r>
          </a:p>
          <a:p>
            <a:pPr lvl="2"/>
            <a:endParaRPr lang="en-US" dirty="0"/>
          </a:p>
          <a:p>
            <a:r>
              <a:rPr lang="en-US" dirty="0"/>
              <a:t>Created initially to improve </a:t>
            </a:r>
            <a:r>
              <a:rPr lang="en-US" dirty="0" err="1"/>
              <a:t>Dijkstra’s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Heap maintained as we perform edge relaxation</a:t>
            </a:r>
          </a:p>
          <a:p>
            <a:pPr lvl="2"/>
            <a:r>
              <a:rPr lang="en-US" dirty="0"/>
              <a:t>Lazy insertion, done in O(1)</a:t>
            </a:r>
          </a:p>
          <a:p>
            <a:pPr lvl="2"/>
            <a:r>
              <a:rPr lang="en-US" dirty="0"/>
              <a:t>Lazy increase-priority (decrease value) in O(1)</a:t>
            </a:r>
          </a:p>
          <a:p>
            <a:pPr lvl="1"/>
            <a:r>
              <a:rPr lang="en-US" dirty="0"/>
              <a:t>Only extract-min once per phase</a:t>
            </a:r>
          </a:p>
          <a:p>
            <a:pPr lvl="2"/>
            <a:r>
              <a:rPr lang="en-US" dirty="0"/>
              <a:t>Only clean-up out laziness from earlier</a:t>
            </a:r>
          </a:p>
          <a:p>
            <a:pPr lvl="2"/>
            <a:r>
              <a:rPr lang="en-US" dirty="0"/>
              <a:t>This is where the complexity is</a:t>
            </a:r>
          </a:p>
        </p:txBody>
      </p:sp>
    </p:spTree>
    <p:extLst>
      <p:ext uri="{BB962C8B-B14F-4D97-AF65-F5344CB8AC3E}">
        <p14:creationId xmlns:p14="http://schemas.microsoft.com/office/powerpoint/2010/main" val="29512570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It is a heap</a:t>
            </a:r>
          </a:p>
          <a:p>
            <a:pPr lvl="1"/>
            <a:r>
              <a:rPr lang="en-US" dirty="0"/>
              <a:t>Implemented with a tree structure</a:t>
            </a:r>
          </a:p>
          <a:p>
            <a:pPr lvl="1"/>
            <a:r>
              <a:rPr lang="en-US" dirty="0"/>
              <a:t>So parent &gt; child still</a:t>
            </a:r>
          </a:p>
          <a:p>
            <a:pPr lvl="2"/>
            <a:r>
              <a:rPr lang="en-US" dirty="0"/>
              <a:t>We focus on min-heap again</a:t>
            </a:r>
          </a:p>
          <a:p>
            <a:pPr lvl="2"/>
            <a:endParaRPr lang="en-US" dirty="0"/>
          </a:p>
          <a:p>
            <a:r>
              <a:rPr lang="en-US" dirty="0"/>
              <a:t>Created initially to improve </a:t>
            </a:r>
            <a:r>
              <a:rPr lang="en-US" dirty="0" err="1"/>
              <a:t>Dijkstra’s</a:t>
            </a:r>
            <a:r>
              <a:rPr lang="en-US" dirty="0"/>
              <a:t> algorithm</a:t>
            </a:r>
          </a:p>
          <a:p>
            <a:pPr lvl="1"/>
            <a:r>
              <a:rPr lang="en-US" dirty="0"/>
              <a:t>Heap maintained as we perform edge relaxation</a:t>
            </a:r>
          </a:p>
          <a:p>
            <a:pPr lvl="2"/>
            <a:r>
              <a:rPr lang="en-US" dirty="0"/>
              <a:t>Lazy insertion, done in O(1)</a:t>
            </a:r>
          </a:p>
          <a:p>
            <a:pPr lvl="2"/>
            <a:r>
              <a:rPr lang="en-US" dirty="0"/>
              <a:t>Lazy increase-priority (decrease value) in O(1)</a:t>
            </a:r>
          </a:p>
          <a:p>
            <a:pPr lvl="1"/>
            <a:r>
              <a:rPr lang="en-US" dirty="0"/>
              <a:t>Only extract-min once per phase</a:t>
            </a:r>
          </a:p>
          <a:p>
            <a:pPr lvl="2"/>
            <a:r>
              <a:rPr lang="en-US" dirty="0"/>
              <a:t>Only clean-up out laziness from earlier via process known as consolidate</a:t>
            </a:r>
          </a:p>
          <a:p>
            <a:pPr lvl="2"/>
            <a:r>
              <a:rPr lang="en-US" dirty="0"/>
              <a:t>This is where the complexity is</a:t>
            </a:r>
          </a:p>
        </p:txBody>
      </p:sp>
    </p:spTree>
    <p:extLst>
      <p:ext uri="{BB962C8B-B14F-4D97-AF65-F5344CB8AC3E}">
        <p14:creationId xmlns:p14="http://schemas.microsoft.com/office/powerpoint/2010/main" val="2352669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Ready?</a:t>
            </a:r>
          </a:p>
        </p:txBody>
      </p:sp>
    </p:spTree>
    <p:extLst>
      <p:ext uri="{BB962C8B-B14F-4D97-AF65-F5344CB8AC3E}">
        <p14:creationId xmlns:p14="http://schemas.microsoft.com/office/powerpoint/2010/main" val="1363072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A heap</a:t>
            </a:r>
          </a:p>
          <a:p>
            <a:r>
              <a:rPr lang="en-US" dirty="0"/>
              <a:t>Contains binomial trees</a:t>
            </a:r>
          </a:p>
          <a:p>
            <a:pPr lvl="1"/>
            <a:r>
              <a:rPr lang="en-US" dirty="0"/>
              <a:t>But what are binomial trees?</a:t>
            </a:r>
          </a:p>
          <a:p>
            <a:pPr lvl="1"/>
            <a:r>
              <a:rPr lang="en-US" dirty="0"/>
              <a:t>Trees with order</a:t>
            </a:r>
          </a:p>
          <a:p>
            <a:pPr lvl="2"/>
            <a:r>
              <a:rPr lang="en-US" dirty="0"/>
              <a:t>Binomial tree of order 0, B_0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" name="Oval 1"/>
          <p:cNvSpPr/>
          <p:nvPr/>
        </p:nvSpPr>
        <p:spPr>
          <a:xfrm>
            <a:off x="1729647" y="454996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7859045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9473545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This is what it looks like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2821259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2821259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678903" y="2821259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105540" y="2821259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990212" y="2821259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911027" y="369191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105540" y="369191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300053" y="369191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00053" y="4562561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911027" y="4562561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678903" y="369191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507100" y="369191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549213" y="369191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49213" y="4562561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21493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This is what it looks like</a:t>
            </a:r>
          </a:p>
          <a:p>
            <a:pPr lvl="1"/>
            <a:r>
              <a:rPr lang="en-US" dirty="0"/>
              <a:t>We have trees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2821259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2821259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678903" y="2821259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105540" y="2821259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990212" y="2821259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911027" y="369191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105540" y="369191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300053" y="369191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00053" y="4562561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911027" y="4562561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678903" y="369191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507100" y="369191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549213" y="369191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49213" y="4562561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7" idx="4"/>
            <a:endCxn id="11" idx="0"/>
          </p:cNvCxnSpPr>
          <p:nvPr/>
        </p:nvCxnSpPr>
        <p:spPr>
          <a:xfrm>
            <a:off x="3367594" y="3345367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5"/>
            <a:endCxn id="10" idx="0"/>
          </p:cNvCxnSpPr>
          <p:nvPr/>
        </p:nvCxnSpPr>
        <p:spPr>
          <a:xfrm>
            <a:off x="3552894" y="3268613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0"/>
            <a:endCxn id="7" idx="3"/>
          </p:cNvCxnSpPr>
          <p:nvPr/>
        </p:nvCxnSpPr>
        <p:spPr>
          <a:xfrm flipV="1">
            <a:off x="2562107" y="3268613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2562107" y="4216018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4173081" y="4216018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4940957" y="3345367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5811267" y="3345367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6252266" y="3345367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5811267" y="4216018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87999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This is what it looks like</a:t>
            </a:r>
          </a:p>
          <a:p>
            <a:pPr lvl="1"/>
            <a:r>
              <a:rPr lang="en-US" dirty="0"/>
              <a:t>We have trees</a:t>
            </a:r>
          </a:p>
          <a:p>
            <a:pPr lvl="1"/>
            <a:r>
              <a:rPr lang="en-US" dirty="0"/>
              <a:t>We link the roots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67890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105540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990212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911027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105540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30005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00053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911027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67890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507100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54921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49213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7" idx="4"/>
            <a:endCxn id="11" idx="0"/>
          </p:cNvCxnSpPr>
          <p:nvPr/>
        </p:nvCxnSpPr>
        <p:spPr>
          <a:xfrm>
            <a:off x="3367594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5"/>
            <a:endCxn id="10" idx="0"/>
          </p:cNvCxnSpPr>
          <p:nvPr/>
        </p:nvCxnSpPr>
        <p:spPr>
          <a:xfrm>
            <a:off x="3552894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0"/>
            <a:endCxn id="7" idx="3"/>
          </p:cNvCxnSpPr>
          <p:nvPr/>
        </p:nvCxnSpPr>
        <p:spPr>
          <a:xfrm flipV="1">
            <a:off x="2562107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2562107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4173081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4940957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5811267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6252266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5811267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7" idx="2"/>
          </p:cNvCxnSpPr>
          <p:nvPr/>
        </p:nvCxnSpPr>
        <p:spPr>
          <a:xfrm>
            <a:off x="2161404" y="3796989"/>
            <a:ext cx="94413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6"/>
            <a:endCxn id="6" idx="2"/>
          </p:cNvCxnSpPr>
          <p:nvPr/>
        </p:nvCxnSpPr>
        <p:spPr>
          <a:xfrm>
            <a:off x="3629648" y="3796989"/>
            <a:ext cx="104925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5203011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84817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This is what it looks like</a:t>
            </a:r>
          </a:p>
          <a:p>
            <a:pPr lvl="1"/>
            <a:r>
              <a:rPr lang="en-US" dirty="0"/>
              <a:t>We have trees</a:t>
            </a:r>
          </a:p>
          <a:p>
            <a:pPr lvl="1"/>
            <a:r>
              <a:rPr lang="en-US" dirty="0"/>
              <a:t>We link the roots</a:t>
            </a:r>
          </a:p>
          <a:p>
            <a:pPr lvl="1"/>
            <a:r>
              <a:rPr lang="en-US" dirty="0"/>
              <a:t>Pointer for the minimum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67890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105540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990212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911027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105540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30005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00053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911027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67890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507100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54921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49213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7" idx="4"/>
            <a:endCxn id="11" idx="0"/>
          </p:cNvCxnSpPr>
          <p:nvPr/>
        </p:nvCxnSpPr>
        <p:spPr>
          <a:xfrm>
            <a:off x="3367594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5"/>
            <a:endCxn id="10" idx="0"/>
          </p:cNvCxnSpPr>
          <p:nvPr/>
        </p:nvCxnSpPr>
        <p:spPr>
          <a:xfrm>
            <a:off x="3552894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0"/>
            <a:endCxn id="7" idx="3"/>
          </p:cNvCxnSpPr>
          <p:nvPr/>
        </p:nvCxnSpPr>
        <p:spPr>
          <a:xfrm flipV="1">
            <a:off x="2562107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2562107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4173081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4940957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5811267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6252266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5811267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7" idx="2"/>
          </p:cNvCxnSpPr>
          <p:nvPr/>
        </p:nvCxnSpPr>
        <p:spPr>
          <a:xfrm>
            <a:off x="2161404" y="3796989"/>
            <a:ext cx="94413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6"/>
            <a:endCxn id="6" idx="2"/>
          </p:cNvCxnSpPr>
          <p:nvPr/>
        </p:nvCxnSpPr>
        <p:spPr>
          <a:xfrm>
            <a:off x="3629648" y="3796989"/>
            <a:ext cx="104925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5203011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378671" y="3200400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21133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This is what it looks like</a:t>
            </a:r>
          </a:p>
          <a:p>
            <a:pPr lvl="1"/>
            <a:r>
              <a:rPr lang="en-US" dirty="0"/>
              <a:t>We have trees</a:t>
            </a:r>
          </a:p>
          <a:p>
            <a:pPr lvl="1"/>
            <a:r>
              <a:rPr lang="en-US" dirty="0"/>
              <a:t>We link the roots</a:t>
            </a:r>
          </a:p>
          <a:p>
            <a:pPr lvl="1"/>
            <a:r>
              <a:rPr lang="en-US" dirty="0"/>
              <a:t>Pointer for the minimum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Some nodes can be marked, we see this later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67890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105540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990212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911027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105540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300053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00053" y="527623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911027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67890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507100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549213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49213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7" idx="4"/>
            <a:endCxn id="11" idx="0"/>
          </p:cNvCxnSpPr>
          <p:nvPr/>
        </p:nvCxnSpPr>
        <p:spPr>
          <a:xfrm>
            <a:off x="3367594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5"/>
            <a:endCxn id="10" idx="0"/>
          </p:cNvCxnSpPr>
          <p:nvPr/>
        </p:nvCxnSpPr>
        <p:spPr>
          <a:xfrm>
            <a:off x="3552894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0"/>
            <a:endCxn id="7" idx="3"/>
          </p:cNvCxnSpPr>
          <p:nvPr/>
        </p:nvCxnSpPr>
        <p:spPr>
          <a:xfrm flipV="1">
            <a:off x="2562107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2562107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4173081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4940957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5811267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6252266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5811267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7" idx="2"/>
          </p:cNvCxnSpPr>
          <p:nvPr/>
        </p:nvCxnSpPr>
        <p:spPr>
          <a:xfrm>
            <a:off x="2161404" y="3796989"/>
            <a:ext cx="94413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6"/>
            <a:endCxn id="6" idx="2"/>
          </p:cNvCxnSpPr>
          <p:nvPr/>
        </p:nvCxnSpPr>
        <p:spPr>
          <a:xfrm>
            <a:off x="3629648" y="3796989"/>
            <a:ext cx="104925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5203011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378671" y="3200400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23359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0998207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We implement it in such a way</a:t>
            </a:r>
          </a:p>
          <a:p>
            <a:pPr lvl="1"/>
            <a:r>
              <a:rPr lang="en-US" dirty="0"/>
              <a:t>Circular doubly linked list</a:t>
            </a:r>
          </a:p>
        </p:txBody>
      </p:sp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46" y="3725016"/>
            <a:ext cx="6373114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2507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We implement it in such a way</a:t>
            </a:r>
          </a:p>
          <a:p>
            <a:pPr lvl="1"/>
            <a:r>
              <a:rPr lang="en-US" dirty="0"/>
              <a:t>Circular doubly linked list</a:t>
            </a:r>
          </a:p>
          <a:p>
            <a:pPr lvl="2"/>
            <a:r>
              <a:rPr lang="en-US" dirty="0"/>
              <a:t>Makes insert O(1)</a:t>
            </a:r>
          </a:p>
          <a:p>
            <a:pPr lvl="2"/>
            <a:r>
              <a:rPr lang="en-US" dirty="0"/>
              <a:t>Makes delete (1)</a:t>
            </a:r>
          </a:p>
          <a:p>
            <a:pPr lvl="2"/>
            <a:r>
              <a:rPr lang="en-US" dirty="0"/>
              <a:t>Makes joining O(1)</a:t>
            </a:r>
          </a:p>
        </p:txBody>
      </p:sp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46" y="3725016"/>
            <a:ext cx="6373114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7168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We implement it in such a way</a:t>
            </a:r>
          </a:p>
          <a:p>
            <a:pPr lvl="1"/>
            <a:r>
              <a:rPr lang="en-US" dirty="0"/>
              <a:t>Circular doubly linked list</a:t>
            </a:r>
          </a:p>
          <a:p>
            <a:pPr lvl="1"/>
            <a:r>
              <a:rPr lang="en-US" dirty="0"/>
              <a:t>Node stores</a:t>
            </a:r>
          </a:p>
          <a:p>
            <a:pPr lvl="2"/>
            <a:r>
              <a:rPr lang="en-US" dirty="0"/>
              <a:t>Degree (number of children). Example degree(24) = 2</a:t>
            </a:r>
          </a:p>
          <a:p>
            <a:pPr lvl="2"/>
            <a:r>
              <a:rPr lang="en-US" dirty="0"/>
              <a:t>Marked or not (</a:t>
            </a:r>
            <a:r>
              <a:rPr lang="en-US" dirty="0" err="1"/>
              <a:t>node.mark</a:t>
            </a:r>
            <a:r>
              <a:rPr lang="en-US" dirty="0"/>
              <a:t>). 24 is not marked, 18 is marked</a:t>
            </a:r>
          </a:p>
        </p:txBody>
      </p:sp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46" y="3725016"/>
            <a:ext cx="6373114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5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A heap</a:t>
            </a:r>
          </a:p>
          <a:p>
            <a:r>
              <a:rPr lang="en-US" dirty="0"/>
              <a:t>Contains binomial trees</a:t>
            </a:r>
          </a:p>
          <a:p>
            <a:pPr lvl="1"/>
            <a:r>
              <a:rPr lang="en-US" dirty="0"/>
              <a:t>But what are binomial trees?</a:t>
            </a:r>
          </a:p>
          <a:p>
            <a:pPr lvl="1"/>
            <a:r>
              <a:rPr lang="en-US" dirty="0"/>
              <a:t>Trees with order</a:t>
            </a:r>
          </a:p>
          <a:p>
            <a:pPr lvl="2"/>
            <a:r>
              <a:rPr lang="en-US" dirty="0"/>
              <a:t>Binomial tree of order 0, B_0</a:t>
            </a:r>
          </a:p>
          <a:p>
            <a:pPr lvl="2"/>
            <a:r>
              <a:rPr lang="en-US" dirty="0"/>
              <a:t>Binomial tree of order 1, B_1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" name="Oval 1"/>
          <p:cNvSpPr/>
          <p:nvPr/>
        </p:nvSpPr>
        <p:spPr>
          <a:xfrm>
            <a:off x="1729647" y="454996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Oval 4"/>
          <p:cNvSpPr/>
          <p:nvPr/>
        </p:nvSpPr>
        <p:spPr>
          <a:xfrm>
            <a:off x="4209170" y="454996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/>
          <p:cNvSpPr/>
          <p:nvPr/>
        </p:nvSpPr>
        <p:spPr>
          <a:xfrm>
            <a:off x="4209169" y="538029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Connector 7"/>
          <p:cNvCxnSpPr>
            <a:stCxn id="5" idx="4"/>
            <a:endCxn id="6" idx="0"/>
          </p:cNvCxnSpPr>
          <p:nvPr/>
        </p:nvCxnSpPr>
        <p:spPr>
          <a:xfrm flipH="1">
            <a:off x="4473574" y="5078773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313965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We implement it in such a way</a:t>
            </a:r>
          </a:p>
          <a:p>
            <a:pPr lvl="1"/>
            <a:r>
              <a:rPr lang="en-US" dirty="0"/>
              <a:t>Circular doubly linked list</a:t>
            </a:r>
          </a:p>
          <a:p>
            <a:pPr lvl="2"/>
            <a:r>
              <a:rPr lang="en-US" dirty="0"/>
              <a:t>Root list for the roots</a:t>
            </a:r>
          </a:p>
          <a:p>
            <a:pPr lvl="1"/>
            <a:r>
              <a:rPr lang="en-US" dirty="0"/>
              <a:t>Node stores</a:t>
            </a:r>
          </a:p>
          <a:p>
            <a:pPr lvl="2"/>
            <a:r>
              <a:rPr lang="en-US" dirty="0"/>
              <a:t>Degree (number of children). Example degree(24) = 2</a:t>
            </a:r>
          </a:p>
          <a:p>
            <a:pPr lvl="2"/>
            <a:r>
              <a:rPr lang="en-US" dirty="0"/>
              <a:t>Marked or not (</a:t>
            </a:r>
            <a:r>
              <a:rPr lang="en-US" dirty="0" err="1"/>
              <a:t>node.mark</a:t>
            </a:r>
            <a:r>
              <a:rPr lang="en-US" dirty="0"/>
              <a:t>). 24 is not marked, 18 is marked</a:t>
            </a:r>
          </a:p>
        </p:txBody>
      </p:sp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346" y="3725016"/>
            <a:ext cx="6373114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8627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We implement it in such a way</a:t>
            </a:r>
          </a:p>
          <a:p>
            <a:pPr lvl="1"/>
            <a:r>
              <a:rPr lang="en-US" dirty="0"/>
              <a:t>Circular doubly linked list</a:t>
            </a:r>
          </a:p>
          <a:p>
            <a:pPr lvl="2"/>
            <a:r>
              <a:rPr lang="en-US" dirty="0"/>
              <a:t>Root list for the roots</a:t>
            </a:r>
          </a:p>
          <a:p>
            <a:pPr lvl="2"/>
            <a:r>
              <a:rPr lang="en-US" dirty="0"/>
              <a:t>Left-right pointers</a:t>
            </a:r>
          </a:p>
          <a:p>
            <a:pPr lvl="1"/>
            <a:r>
              <a:rPr lang="en-US" dirty="0"/>
              <a:t>Node stores</a:t>
            </a:r>
          </a:p>
          <a:p>
            <a:pPr lvl="2"/>
            <a:r>
              <a:rPr lang="en-US" dirty="0"/>
              <a:t>Degree (number of children). Example degree(24) = 2</a:t>
            </a:r>
          </a:p>
          <a:p>
            <a:pPr lvl="2"/>
            <a:r>
              <a:rPr lang="en-US" dirty="0"/>
              <a:t>Marked or not (</a:t>
            </a:r>
            <a:r>
              <a:rPr lang="en-US" dirty="0" err="1"/>
              <a:t>node.mark</a:t>
            </a:r>
            <a:r>
              <a:rPr lang="en-US" dirty="0"/>
              <a:t>). 24 is not marked, 18 is marked</a:t>
            </a:r>
          </a:p>
        </p:txBody>
      </p:sp>
      <p:pic>
        <p:nvPicPr>
          <p:cNvPr id="21" name="Picture 20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256" y="4408214"/>
            <a:ext cx="5265293" cy="221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384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00123755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Now we try to insert element…</a:t>
            </a:r>
          </a:p>
          <a:p>
            <a:pPr lvl="1"/>
            <a:r>
              <a:rPr lang="en-US" dirty="0"/>
              <a:t>Recall this is O(1)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67890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105540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990212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911027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105540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300053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00053" y="527623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911027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67890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507100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549213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49213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7" idx="4"/>
            <a:endCxn id="11" idx="0"/>
          </p:cNvCxnSpPr>
          <p:nvPr/>
        </p:nvCxnSpPr>
        <p:spPr>
          <a:xfrm>
            <a:off x="3367594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5"/>
            <a:endCxn id="10" idx="0"/>
          </p:cNvCxnSpPr>
          <p:nvPr/>
        </p:nvCxnSpPr>
        <p:spPr>
          <a:xfrm>
            <a:off x="3552894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0"/>
            <a:endCxn id="7" idx="3"/>
          </p:cNvCxnSpPr>
          <p:nvPr/>
        </p:nvCxnSpPr>
        <p:spPr>
          <a:xfrm flipV="1">
            <a:off x="2562107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2562107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4173081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4940957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5811267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6252266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5811267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7" idx="2"/>
          </p:cNvCxnSpPr>
          <p:nvPr/>
        </p:nvCxnSpPr>
        <p:spPr>
          <a:xfrm>
            <a:off x="2161404" y="3796989"/>
            <a:ext cx="94413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6"/>
            <a:endCxn id="6" idx="2"/>
          </p:cNvCxnSpPr>
          <p:nvPr/>
        </p:nvCxnSpPr>
        <p:spPr>
          <a:xfrm>
            <a:off x="3629648" y="3796989"/>
            <a:ext cx="104925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5203011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378671" y="3200400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2482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Now we try to insert element…</a:t>
            </a:r>
          </a:p>
          <a:p>
            <a:pPr lvl="1"/>
            <a:r>
              <a:rPr lang="en-US" dirty="0"/>
              <a:t>Insert 21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67890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105540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990212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911027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105540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300053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00053" y="527623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911027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67890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507100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549213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49213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7" idx="4"/>
            <a:endCxn id="11" idx="0"/>
          </p:cNvCxnSpPr>
          <p:nvPr/>
        </p:nvCxnSpPr>
        <p:spPr>
          <a:xfrm>
            <a:off x="3367594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5"/>
            <a:endCxn id="10" idx="0"/>
          </p:cNvCxnSpPr>
          <p:nvPr/>
        </p:nvCxnSpPr>
        <p:spPr>
          <a:xfrm>
            <a:off x="3552894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0"/>
            <a:endCxn id="7" idx="3"/>
          </p:cNvCxnSpPr>
          <p:nvPr/>
        </p:nvCxnSpPr>
        <p:spPr>
          <a:xfrm flipV="1">
            <a:off x="2562107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2562107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4173081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4940957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5811267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6252266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5811267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7" idx="2"/>
          </p:cNvCxnSpPr>
          <p:nvPr/>
        </p:nvCxnSpPr>
        <p:spPr>
          <a:xfrm>
            <a:off x="2161404" y="3796989"/>
            <a:ext cx="94413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6"/>
            <a:endCxn id="6" idx="2"/>
          </p:cNvCxnSpPr>
          <p:nvPr/>
        </p:nvCxnSpPr>
        <p:spPr>
          <a:xfrm>
            <a:off x="3629648" y="3796989"/>
            <a:ext cx="104925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5203011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378671" y="3200400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16372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Now we try to insert element…</a:t>
            </a:r>
          </a:p>
          <a:p>
            <a:pPr lvl="1"/>
            <a:r>
              <a:rPr lang="en-US" dirty="0"/>
              <a:t>Insert 21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67890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105540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5990212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3911027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3105540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2300053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300053" y="527623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911027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67890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507100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549213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5549213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7" idx="4"/>
            <a:endCxn id="11" idx="0"/>
          </p:cNvCxnSpPr>
          <p:nvPr/>
        </p:nvCxnSpPr>
        <p:spPr>
          <a:xfrm>
            <a:off x="3367594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5"/>
            <a:endCxn id="10" idx="0"/>
          </p:cNvCxnSpPr>
          <p:nvPr/>
        </p:nvCxnSpPr>
        <p:spPr>
          <a:xfrm>
            <a:off x="3552894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0"/>
            <a:endCxn id="7" idx="3"/>
          </p:cNvCxnSpPr>
          <p:nvPr/>
        </p:nvCxnSpPr>
        <p:spPr>
          <a:xfrm flipV="1">
            <a:off x="2562107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2562107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4173081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4940957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5811267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6252266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5811267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7" idx="2"/>
          </p:cNvCxnSpPr>
          <p:nvPr/>
        </p:nvCxnSpPr>
        <p:spPr>
          <a:xfrm>
            <a:off x="2161404" y="3796989"/>
            <a:ext cx="94413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6"/>
            <a:endCxn id="6" idx="2"/>
          </p:cNvCxnSpPr>
          <p:nvPr/>
        </p:nvCxnSpPr>
        <p:spPr>
          <a:xfrm>
            <a:off x="3629648" y="3796989"/>
            <a:ext cx="104925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5203011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378671" y="3200400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861054" y="22468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46863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Now we try to insert element…</a:t>
            </a:r>
          </a:p>
          <a:p>
            <a:pPr lvl="1"/>
            <a:r>
              <a:rPr lang="en-US" dirty="0"/>
              <a:t>Insert 21</a:t>
            </a:r>
          </a:p>
          <a:p>
            <a:pPr lvl="2"/>
            <a:r>
              <a:rPr lang="en-US" dirty="0"/>
              <a:t>Add to the left of the pointer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14260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527623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7" idx="4"/>
            <a:endCxn id="11" idx="0"/>
          </p:cNvCxnSpPr>
          <p:nvPr/>
        </p:nvCxnSpPr>
        <p:spPr>
          <a:xfrm>
            <a:off x="4404657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5"/>
            <a:endCxn id="10" idx="0"/>
          </p:cNvCxnSpPr>
          <p:nvPr/>
        </p:nvCxnSpPr>
        <p:spPr>
          <a:xfrm>
            <a:off x="4589957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0"/>
            <a:endCxn id="7" idx="3"/>
          </p:cNvCxnSpPr>
          <p:nvPr/>
        </p:nvCxnSpPr>
        <p:spPr>
          <a:xfrm flipV="1">
            <a:off x="3599170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7" idx="2"/>
          </p:cNvCxnSpPr>
          <p:nvPr/>
        </p:nvCxnSpPr>
        <p:spPr>
          <a:xfrm>
            <a:off x="3244466" y="3796989"/>
            <a:ext cx="89813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6"/>
            <a:endCxn id="6" idx="2"/>
          </p:cNvCxnSpPr>
          <p:nvPr/>
        </p:nvCxnSpPr>
        <p:spPr>
          <a:xfrm>
            <a:off x="4666711" y="3796989"/>
            <a:ext cx="104925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415734" y="3200400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720358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55895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95651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Now we try to insert element…</a:t>
            </a:r>
          </a:p>
          <a:p>
            <a:pPr lvl="1"/>
            <a:r>
              <a:rPr lang="en-US" dirty="0"/>
              <a:t>Insert 21</a:t>
            </a:r>
          </a:p>
          <a:p>
            <a:pPr lvl="2"/>
            <a:r>
              <a:rPr lang="en-US" dirty="0"/>
              <a:t>Add to the left of the pointer</a:t>
            </a:r>
          </a:p>
          <a:p>
            <a:pPr lvl="2"/>
            <a:r>
              <a:rPr lang="en-US" dirty="0"/>
              <a:t>If value smaller, shift pointer to left (pointing new node)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14260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527623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7" idx="4"/>
            <a:endCxn id="11" idx="0"/>
          </p:cNvCxnSpPr>
          <p:nvPr/>
        </p:nvCxnSpPr>
        <p:spPr>
          <a:xfrm>
            <a:off x="4404657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5"/>
            <a:endCxn id="10" idx="0"/>
          </p:cNvCxnSpPr>
          <p:nvPr/>
        </p:nvCxnSpPr>
        <p:spPr>
          <a:xfrm>
            <a:off x="4589957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0"/>
            <a:endCxn id="7" idx="3"/>
          </p:cNvCxnSpPr>
          <p:nvPr/>
        </p:nvCxnSpPr>
        <p:spPr>
          <a:xfrm flipV="1">
            <a:off x="3599170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7" idx="2"/>
          </p:cNvCxnSpPr>
          <p:nvPr/>
        </p:nvCxnSpPr>
        <p:spPr>
          <a:xfrm>
            <a:off x="3244466" y="3796989"/>
            <a:ext cx="89813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6"/>
            <a:endCxn id="6" idx="2"/>
          </p:cNvCxnSpPr>
          <p:nvPr/>
        </p:nvCxnSpPr>
        <p:spPr>
          <a:xfrm>
            <a:off x="4666711" y="3796989"/>
            <a:ext cx="104925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415734" y="3200400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720358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55895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92780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Now we try to insert element…</a:t>
            </a:r>
          </a:p>
          <a:p>
            <a:pPr lvl="1"/>
            <a:r>
              <a:rPr lang="en-US" dirty="0"/>
              <a:t>Insert 2?</a:t>
            </a:r>
          </a:p>
          <a:p>
            <a:pPr lvl="2"/>
            <a:r>
              <a:rPr lang="en-US" dirty="0"/>
              <a:t>Add to the left of the pointer</a:t>
            </a:r>
          </a:p>
          <a:p>
            <a:pPr lvl="2"/>
            <a:r>
              <a:rPr lang="en-US" dirty="0"/>
              <a:t>If value smaller, shift pointer to left (pointing new node)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14260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527623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7" idx="4"/>
            <a:endCxn id="11" idx="0"/>
          </p:cNvCxnSpPr>
          <p:nvPr/>
        </p:nvCxnSpPr>
        <p:spPr>
          <a:xfrm>
            <a:off x="4404657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5"/>
            <a:endCxn id="10" idx="0"/>
          </p:cNvCxnSpPr>
          <p:nvPr/>
        </p:nvCxnSpPr>
        <p:spPr>
          <a:xfrm>
            <a:off x="4589957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0"/>
            <a:endCxn id="7" idx="3"/>
          </p:cNvCxnSpPr>
          <p:nvPr/>
        </p:nvCxnSpPr>
        <p:spPr>
          <a:xfrm flipV="1">
            <a:off x="3599170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7" idx="2"/>
          </p:cNvCxnSpPr>
          <p:nvPr/>
        </p:nvCxnSpPr>
        <p:spPr>
          <a:xfrm>
            <a:off x="3244466" y="3796989"/>
            <a:ext cx="89813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6"/>
            <a:endCxn id="6" idx="2"/>
          </p:cNvCxnSpPr>
          <p:nvPr/>
        </p:nvCxnSpPr>
        <p:spPr>
          <a:xfrm>
            <a:off x="4666711" y="3796989"/>
            <a:ext cx="104925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415734" y="3200400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720358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55895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468625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Now we try to insert element…</a:t>
            </a:r>
          </a:p>
          <a:p>
            <a:pPr lvl="1"/>
            <a:r>
              <a:rPr lang="en-US" dirty="0"/>
              <a:t>Insert 2?</a:t>
            </a:r>
          </a:p>
          <a:p>
            <a:pPr lvl="2"/>
            <a:r>
              <a:rPr lang="en-US" dirty="0"/>
              <a:t>Add to the left of the pointer</a:t>
            </a:r>
          </a:p>
          <a:p>
            <a:pPr lvl="2"/>
            <a:r>
              <a:rPr lang="en-US" dirty="0"/>
              <a:t>If value smaller, shift pointer to left (pointing new node)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14260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527623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7" idx="4"/>
            <a:endCxn id="11" idx="0"/>
          </p:cNvCxnSpPr>
          <p:nvPr/>
        </p:nvCxnSpPr>
        <p:spPr>
          <a:xfrm>
            <a:off x="4404657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5"/>
            <a:endCxn id="10" idx="0"/>
          </p:cNvCxnSpPr>
          <p:nvPr/>
        </p:nvCxnSpPr>
        <p:spPr>
          <a:xfrm>
            <a:off x="4589957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0"/>
            <a:endCxn id="7" idx="3"/>
          </p:cNvCxnSpPr>
          <p:nvPr/>
        </p:nvCxnSpPr>
        <p:spPr>
          <a:xfrm flipV="1">
            <a:off x="3599170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7" idx="2"/>
          </p:cNvCxnSpPr>
          <p:nvPr/>
        </p:nvCxnSpPr>
        <p:spPr>
          <a:xfrm>
            <a:off x="3244466" y="3796989"/>
            <a:ext cx="89813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6"/>
            <a:endCxn id="6" idx="2"/>
          </p:cNvCxnSpPr>
          <p:nvPr/>
        </p:nvCxnSpPr>
        <p:spPr>
          <a:xfrm>
            <a:off x="4666711" y="3796989"/>
            <a:ext cx="104925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415734" y="3200400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720358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55895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38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A heap</a:t>
            </a:r>
          </a:p>
          <a:p>
            <a:r>
              <a:rPr lang="en-US" dirty="0"/>
              <a:t>Contains binomial trees</a:t>
            </a:r>
          </a:p>
          <a:p>
            <a:pPr lvl="1"/>
            <a:r>
              <a:rPr lang="en-US" dirty="0"/>
              <a:t>But what are binomial trees?</a:t>
            </a:r>
          </a:p>
          <a:p>
            <a:pPr lvl="1"/>
            <a:r>
              <a:rPr lang="en-US" dirty="0"/>
              <a:t>Trees with order</a:t>
            </a:r>
          </a:p>
          <a:p>
            <a:pPr lvl="2"/>
            <a:r>
              <a:rPr lang="en-US" dirty="0"/>
              <a:t>Binomial tree of order 0, B_0</a:t>
            </a:r>
          </a:p>
          <a:p>
            <a:pPr lvl="3"/>
            <a:r>
              <a:rPr lang="en-US" dirty="0"/>
              <a:t>Has 2^0 nodes = 1 node</a:t>
            </a:r>
          </a:p>
          <a:p>
            <a:pPr lvl="2"/>
            <a:r>
              <a:rPr lang="en-US" dirty="0"/>
              <a:t>Binomial tree of order 1, B_1</a:t>
            </a:r>
          </a:p>
          <a:p>
            <a:pPr lvl="3"/>
            <a:r>
              <a:rPr lang="en-US" dirty="0"/>
              <a:t>Has 2^1 nodes = 2 nodes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" name="Oval 1"/>
          <p:cNvSpPr/>
          <p:nvPr/>
        </p:nvSpPr>
        <p:spPr>
          <a:xfrm>
            <a:off x="1729646" y="476702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Oval 4"/>
          <p:cNvSpPr/>
          <p:nvPr/>
        </p:nvSpPr>
        <p:spPr>
          <a:xfrm>
            <a:off x="4209169" y="476702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/>
          <p:cNvSpPr/>
          <p:nvPr/>
        </p:nvSpPr>
        <p:spPr>
          <a:xfrm>
            <a:off x="4209168" y="559735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Connector 7"/>
          <p:cNvCxnSpPr>
            <a:stCxn id="5" idx="4"/>
            <a:endCxn id="6" idx="0"/>
          </p:cNvCxnSpPr>
          <p:nvPr/>
        </p:nvCxnSpPr>
        <p:spPr>
          <a:xfrm flipH="1">
            <a:off x="4473573" y="5295836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02218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Insert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Now we try to insert element…</a:t>
            </a:r>
          </a:p>
          <a:p>
            <a:pPr lvl="1"/>
            <a:r>
              <a:rPr lang="en-US" dirty="0"/>
              <a:t>Insert 2?</a:t>
            </a:r>
          </a:p>
          <a:p>
            <a:pPr lvl="2"/>
            <a:r>
              <a:rPr lang="en-US" dirty="0"/>
              <a:t>Add to the left of the pointer</a:t>
            </a:r>
          </a:p>
          <a:p>
            <a:pPr lvl="2"/>
            <a:r>
              <a:rPr lang="en-US" dirty="0"/>
              <a:t>If value smaller, shift pointer to left (pointing new node)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14260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527623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7" idx="4"/>
            <a:endCxn id="11" idx="0"/>
          </p:cNvCxnSpPr>
          <p:nvPr/>
        </p:nvCxnSpPr>
        <p:spPr>
          <a:xfrm>
            <a:off x="4404657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5"/>
            <a:endCxn id="10" idx="0"/>
          </p:cNvCxnSpPr>
          <p:nvPr/>
        </p:nvCxnSpPr>
        <p:spPr>
          <a:xfrm>
            <a:off x="4589957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0"/>
            <a:endCxn id="7" idx="3"/>
          </p:cNvCxnSpPr>
          <p:nvPr/>
        </p:nvCxnSpPr>
        <p:spPr>
          <a:xfrm flipV="1">
            <a:off x="3599170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7" idx="2"/>
          </p:cNvCxnSpPr>
          <p:nvPr/>
        </p:nvCxnSpPr>
        <p:spPr>
          <a:xfrm>
            <a:off x="3244466" y="3796989"/>
            <a:ext cx="89813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6"/>
            <a:endCxn id="6" idx="2"/>
          </p:cNvCxnSpPr>
          <p:nvPr/>
        </p:nvCxnSpPr>
        <p:spPr>
          <a:xfrm>
            <a:off x="4666711" y="3796989"/>
            <a:ext cx="104925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977227" y="3200400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720358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55895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43028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1971757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14260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527623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7" idx="4"/>
            <a:endCxn id="11" idx="0"/>
          </p:cNvCxnSpPr>
          <p:nvPr/>
        </p:nvCxnSpPr>
        <p:spPr>
          <a:xfrm>
            <a:off x="4404657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5"/>
            <a:endCxn id="10" idx="0"/>
          </p:cNvCxnSpPr>
          <p:nvPr/>
        </p:nvCxnSpPr>
        <p:spPr>
          <a:xfrm>
            <a:off x="4589957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0"/>
            <a:endCxn id="7" idx="3"/>
          </p:cNvCxnSpPr>
          <p:nvPr/>
        </p:nvCxnSpPr>
        <p:spPr>
          <a:xfrm flipV="1">
            <a:off x="3599170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7" idx="2"/>
          </p:cNvCxnSpPr>
          <p:nvPr/>
        </p:nvCxnSpPr>
        <p:spPr>
          <a:xfrm>
            <a:off x="3244466" y="3796989"/>
            <a:ext cx="89813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6"/>
            <a:endCxn id="6" idx="2"/>
          </p:cNvCxnSpPr>
          <p:nvPr/>
        </p:nvCxnSpPr>
        <p:spPr>
          <a:xfrm>
            <a:off x="4666711" y="3796989"/>
            <a:ext cx="104925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415734" y="3200400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720358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55895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30787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Pointer</a:t>
            </a:r>
            <a:r>
              <a:rPr lang="en-US" dirty="0"/>
              <a:t> already tell us where the minimum is! So we just return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14260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527623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7" idx="4"/>
            <a:endCxn id="11" idx="0"/>
          </p:cNvCxnSpPr>
          <p:nvPr/>
        </p:nvCxnSpPr>
        <p:spPr>
          <a:xfrm>
            <a:off x="4404657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5"/>
            <a:endCxn id="10" idx="0"/>
          </p:cNvCxnSpPr>
          <p:nvPr/>
        </p:nvCxnSpPr>
        <p:spPr>
          <a:xfrm>
            <a:off x="4589957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0"/>
            <a:endCxn id="7" idx="3"/>
          </p:cNvCxnSpPr>
          <p:nvPr/>
        </p:nvCxnSpPr>
        <p:spPr>
          <a:xfrm flipV="1">
            <a:off x="3599170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7" idx="2"/>
          </p:cNvCxnSpPr>
          <p:nvPr/>
        </p:nvCxnSpPr>
        <p:spPr>
          <a:xfrm>
            <a:off x="3244466" y="3796989"/>
            <a:ext cx="89813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6"/>
            <a:endCxn id="6" idx="2"/>
          </p:cNvCxnSpPr>
          <p:nvPr/>
        </p:nvCxnSpPr>
        <p:spPr>
          <a:xfrm>
            <a:off x="4666711" y="3796989"/>
            <a:ext cx="104925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415734" y="3200400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720358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55895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75374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Returning the minimum removes the node 3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386784" y="180451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527623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>
            <a:stCxn id="7" idx="4"/>
            <a:endCxn id="11" idx="0"/>
          </p:cNvCxnSpPr>
          <p:nvPr/>
        </p:nvCxnSpPr>
        <p:spPr>
          <a:xfrm>
            <a:off x="4404657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5"/>
            <a:endCxn id="10" idx="0"/>
          </p:cNvCxnSpPr>
          <p:nvPr/>
        </p:nvCxnSpPr>
        <p:spPr>
          <a:xfrm>
            <a:off x="4589957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0"/>
            <a:endCxn id="7" idx="3"/>
          </p:cNvCxnSpPr>
          <p:nvPr/>
        </p:nvCxnSpPr>
        <p:spPr>
          <a:xfrm flipV="1">
            <a:off x="3599170" y="3982289"/>
            <a:ext cx="620187" cy="4232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7" idx="2"/>
          </p:cNvCxnSpPr>
          <p:nvPr/>
        </p:nvCxnSpPr>
        <p:spPr>
          <a:xfrm>
            <a:off x="3244466" y="3796989"/>
            <a:ext cx="89813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6"/>
            <a:endCxn id="6" idx="2"/>
          </p:cNvCxnSpPr>
          <p:nvPr/>
        </p:nvCxnSpPr>
        <p:spPr>
          <a:xfrm>
            <a:off x="4666711" y="3796989"/>
            <a:ext cx="104925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659915" y="1469975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720358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55895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17013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Returning the minimum removes the node 3</a:t>
            </a:r>
          </a:p>
          <a:p>
            <a:pPr lvl="1"/>
            <a:r>
              <a:rPr lang="en-US" dirty="0"/>
              <a:t>But its child are connected vi the doubly linked list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386784" y="180451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527623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7" idx="2"/>
          </p:cNvCxnSpPr>
          <p:nvPr/>
        </p:nvCxnSpPr>
        <p:spPr>
          <a:xfrm>
            <a:off x="3244466" y="3796989"/>
            <a:ext cx="89813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7" idx="6"/>
            <a:endCxn id="6" idx="2"/>
          </p:cNvCxnSpPr>
          <p:nvPr/>
        </p:nvCxnSpPr>
        <p:spPr>
          <a:xfrm>
            <a:off x="4666711" y="3796989"/>
            <a:ext cx="104925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659915" y="1469975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720358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55895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4667640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4667640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98147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Returning the minimum removes the node 3</a:t>
            </a:r>
          </a:p>
          <a:p>
            <a:pPr lvl="1"/>
            <a:r>
              <a:rPr lang="en-US" dirty="0"/>
              <a:t>But its child are connected vi the doubly linked list</a:t>
            </a:r>
          </a:p>
          <a:p>
            <a:pPr lvl="1"/>
            <a:r>
              <a:rPr lang="en-US" dirty="0"/>
              <a:t>So we adjust the links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386784" y="180451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527623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244466" y="3796989"/>
            <a:ext cx="92650" cy="870651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6"/>
            <a:endCxn id="6" idx="2"/>
          </p:cNvCxnSpPr>
          <p:nvPr/>
        </p:nvCxnSpPr>
        <p:spPr>
          <a:xfrm flipV="1">
            <a:off x="5472198" y="3796989"/>
            <a:ext cx="243768" cy="870651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659915" y="1469975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720358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558954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4667640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4667640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63696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Returning the minimum removes the node 3</a:t>
            </a:r>
          </a:p>
          <a:p>
            <a:pPr lvl="1"/>
            <a:r>
              <a:rPr lang="en-US" dirty="0"/>
              <a:t>But its child are connected vi the doubly linked list</a:t>
            </a:r>
          </a:p>
          <a:p>
            <a:pPr lvl="1"/>
            <a:r>
              <a:rPr lang="en-US" dirty="0"/>
              <a:t>So we adjust the links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386784" y="180451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6"/>
            <a:endCxn id="6" idx="2"/>
          </p:cNvCxnSpPr>
          <p:nvPr/>
        </p:nvCxnSpPr>
        <p:spPr>
          <a:xfrm flipV="1">
            <a:off x="5472198" y="3796989"/>
            <a:ext cx="243768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659915" y="1469975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869950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Where the current pointer?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386784" y="180451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6"/>
            <a:endCxn id="6" idx="2"/>
          </p:cNvCxnSpPr>
          <p:nvPr/>
        </p:nvCxnSpPr>
        <p:spPr>
          <a:xfrm flipV="1">
            <a:off x="5472198" y="3796989"/>
            <a:ext cx="243768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96217" y="2161350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58133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Where the current pointer?</a:t>
            </a:r>
          </a:p>
          <a:p>
            <a:pPr lvl="2"/>
            <a:r>
              <a:rPr lang="en-US" dirty="0"/>
              <a:t>Right of the minimum earlier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386784" y="180451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6"/>
            <a:endCxn id="6" idx="2"/>
          </p:cNvCxnSpPr>
          <p:nvPr/>
        </p:nvCxnSpPr>
        <p:spPr>
          <a:xfrm flipV="1">
            <a:off x="5472198" y="3796989"/>
            <a:ext cx="243768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396217" y="2161350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905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A heap</a:t>
            </a:r>
          </a:p>
          <a:p>
            <a:r>
              <a:rPr lang="en-US" dirty="0"/>
              <a:t>Contains binomial trees</a:t>
            </a:r>
          </a:p>
          <a:p>
            <a:pPr lvl="1"/>
            <a:r>
              <a:rPr lang="en-US" dirty="0"/>
              <a:t>But what are binomial trees?</a:t>
            </a:r>
          </a:p>
          <a:p>
            <a:pPr lvl="1"/>
            <a:r>
              <a:rPr lang="en-US" dirty="0"/>
              <a:t>Trees with order</a:t>
            </a:r>
          </a:p>
          <a:p>
            <a:pPr lvl="2"/>
            <a:r>
              <a:rPr lang="en-US" dirty="0"/>
              <a:t>Binomial tree of order 0, B_0</a:t>
            </a:r>
          </a:p>
          <a:p>
            <a:pPr lvl="3"/>
            <a:r>
              <a:rPr lang="en-US" dirty="0"/>
              <a:t>Has 2^0 nodes = 1 node</a:t>
            </a:r>
          </a:p>
          <a:p>
            <a:pPr lvl="2"/>
            <a:r>
              <a:rPr lang="en-US" dirty="0"/>
              <a:t>Binomial tree of order 1, B_1</a:t>
            </a:r>
          </a:p>
          <a:p>
            <a:pPr lvl="3"/>
            <a:r>
              <a:rPr lang="en-US" dirty="0"/>
              <a:t>Has 2^1 nodes = 2 nodes</a:t>
            </a:r>
          </a:p>
          <a:p>
            <a:pPr lvl="3"/>
            <a:r>
              <a:rPr lang="en-US" dirty="0"/>
              <a:t>Built by merging 2 x B_0 trees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" name="Oval 1"/>
          <p:cNvSpPr/>
          <p:nvPr/>
        </p:nvSpPr>
        <p:spPr>
          <a:xfrm>
            <a:off x="1729645" y="503143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Oval 4"/>
          <p:cNvSpPr/>
          <p:nvPr/>
        </p:nvSpPr>
        <p:spPr>
          <a:xfrm>
            <a:off x="5462792" y="503143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/>
          <p:cNvSpPr/>
          <p:nvPr/>
        </p:nvSpPr>
        <p:spPr>
          <a:xfrm>
            <a:off x="5462791" y="586175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Connector 7"/>
          <p:cNvCxnSpPr>
            <a:stCxn id="5" idx="4"/>
            <a:endCxn id="6" idx="0"/>
          </p:cNvCxnSpPr>
          <p:nvPr/>
        </p:nvCxnSpPr>
        <p:spPr>
          <a:xfrm flipH="1">
            <a:off x="5727196" y="556024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958385" y="503143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419906" y="4980801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077B7-0671-45DB-BA35-4E32F7CA4FDA}"/>
              </a:ext>
            </a:extLst>
          </p:cNvPr>
          <p:cNvSpPr txBox="1"/>
          <p:nvPr/>
        </p:nvSpPr>
        <p:spPr>
          <a:xfrm>
            <a:off x="4219803" y="4980801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96574935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Where the current pointer?</a:t>
            </a:r>
          </a:p>
          <a:p>
            <a:pPr lvl="2"/>
            <a:r>
              <a:rPr lang="en-US" dirty="0"/>
              <a:t>Right of the minimum earlier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386784" y="180451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6"/>
            <a:endCxn id="6" idx="2"/>
          </p:cNvCxnSpPr>
          <p:nvPr/>
        </p:nvCxnSpPr>
        <p:spPr>
          <a:xfrm flipV="1">
            <a:off x="5472198" y="3796989"/>
            <a:ext cx="243768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980657" y="3200400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25908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Where the current pointer?</a:t>
            </a:r>
          </a:p>
          <a:p>
            <a:pPr lvl="2"/>
            <a:r>
              <a:rPr lang="en-US" dirty="0"/>
              <a:t>Right of the minimum earlier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Now we perform consolidate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386784" y="180451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6"/>
            <a:endCxn id="6" idx="2"/>
          </p:cNvCxnSpPr>
          <p:nvPr/>
        </p:nvCxnSpPr>
        <p:spPr>
          <a:xfrm flipV="1">
            <a:off x="5472198" y="3796989"/>
            <a:ext cx="243768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980657" y="3200400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056498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Where the current pointer?</a:t>
            </a:r>
          </a:p>
          <a:p>
            <a:pPr lvl="2"/>
            <a:r>
              <a:rPr lang="en-US" dirty="0"/>
              <a:t>Right of the minimum earlier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Now we perform consolidate</a:t>
            </a:r>
          </a:p>
          <a:p>
            <a:pPr lvl="1"/>
            <a:r>
              <a:rPr lang="en-US" dirty="0"/>
              <a:t>Ensure </a:t>
            </a:r>
            <a:r>
              <a:rPr lang="en-US" dirty="0">
                <a:solidFill>
                  <a:srgbClr val="FF0000"/>
                </a:solidFill>
              </a:rPr>
              <a:t>no 2 tree have the same degree</a:t>
            </a:r>
            <a:r>
              <a:rPr lang="en-US" dirty="0"/>
              <a:t>!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386784" y="180451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6"/>
            <a:endCxn id="6" idx="2"/>
          </p:cNvCxnSpPr>
          <p:nvPr/>
        </p:nvCxnSpPr>
        <p:spPr>
          <a:xfrm flipV="1">
            <a:off x="5472198" y="3796989"/>
            <a:ext cx="243768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980657" y="3200400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60045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Where the current pointer?</a:t>
            </a:r>
          </a:p>
          <a:p>
            <a:pPr lvl="2"/>
            <a:r>
              <a:rPr lang="en-US" dirty="0"/>
              <a:t>Right of the minimum earlier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Now we perform consolidate</a:t>
            </a:r>
          </a:p>
          <a:p>
            <a:pPr lvl="1"/>
            <a:r>
              <a:rPr lang="en-US" dirty="0"/>
              <a:t>Ensure </a:t>
            </a:r>
            <a:r>
              <a:rPr lang="en-US" dirty="0">
                <a:solidFill>
                  <a:srgbClr val="FF0000"/>
                </a:solidFill>
              </a:rPr>
              <a:t>no 2 tree have the same degree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We use a degree array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6"/>
            <a:endCxn id="6" idx="2"/>
          </p:cNvCxnSpPr>
          <p:nvPr/>
        </p:nvCxnSpPr>
        <p:spPr>
          <a:xfrm flipV="1">
            <a:off x="5472198" y="3796989"/>
            <a:ext cx="243768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980657" y="3200400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83536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Where the current pointer?</a:t>
            </a:r>
          </a:p>
          <a:p>
            <a:pPr lvl="2"/>
            <a:r>
              <a:rPr lang="en-US" dirty="0"/>
              <a:t>Right of the minimum earlier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Now we perform consolidate</a:t>
            </a:r>
          </a:p>
          <a:p>
            <a:pPr lvl="1"/>
            <a:r>
              <a:rPr lang="en-US" dirty="0"/>
              <a:t>Ensure </a:t>
            </a:r>
            <a:r>
              <a:rPr lang="en-US" dirty="0">
                <a:solidFill>
                  <a:srgbClr val="FF0000"/>
                </a:solidFill>
              </a:rPr>
              <a:t>no 2 tree have the same degree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We use a degree array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6"/>
            <a:endCxn id="6" idx="2"/>
          </p:cNvCxnSpPr>
          <p:nvPr/>
        </p:nvCxnSpPr>
        <p:spPr>
          <a:xfrm flipV="1">
            <a:off x="5472198" y="3796989"/>
            <a:ext cx="243768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980657" y="3200400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596347"/>
              </p:ext>
            </p:extLst>
          </p:nvPr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335676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We move the pointer</a:t>
            </a:r>
            <a:br>
              <a:rPr lang="en-US" dirty="0"/>
            </a:br>
            <a:r>
              <a:rPr lang="en-US" dirty="0"/>
              <a:t>from left to right (circular)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Now we perform consolidate</a:t>
            </a:r>
          </a:p>
          <a:p>
            <a:pPr lvl="1"/>
            <a:r>
              <a:rPr lang="en-US" dirty="0"/>
              <a:t>Degree array keep tracks of the degree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6"/>
            <a:endCxn id="6" idx="2"/>
          </p:cNvCxnSpPr>
          <p:nvPr/>
        </p:nvCxnSpPr>
        <p:spPr>
          <a:xfrm flipV="1">
            <a:off x="5472198" y="3796989"/>
            <a:ext cx="243768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980657" y="3200400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515230"/>
              </p:ext>
            </p:extLst>
          </p:nvPr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71773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We move the pointer</a:t>
            </a:r>
            <a:br>
              <a:rPr lang="en-US" dirty="0"/>
            </a:br>
            <a:r>
              <a:rPr lang="en-US" dirty="0"/>
              <a:t>from left to right (circular)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Now we perform consolidate</a:t>
            </a:r>
          </a:p>
          <a:p>
            <a:pPr lvl="1"/>
            <a:r>
              <a:rPr lang="en-US" dirty="0"/>
              <a:t>Degree array keep tracks of the degree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6"/>
            <a:endCxn id="6" idx="2"/>
          </p:cNvCxnSpPr>
          <p:nvPr/>
        </p:nvCxnSpPr>
        <p:spPr>
          <a:xfrm flipV="1">
            <a:off x="5472198" y="3796989"/>
            <a:ext cx="243768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850445" y="3033132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851618"/>
              </p:ext>
            </p:extLst>
          </p:nvPr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>
            <a:endCxn id="6" idx="0"/>
          </p:cNvCxnSpPr>
          <p:nvPr/>
        </p:nvCxnSpPr>
        <p:spPr>
          <a:xfrm rot="5400000">
            <a:off x="5875130" y="2823788"/>
            <a:ext cx="814037" cy="608256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916972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We move the pointer</a:t>
            </a:r>
            <a:br>
              <a:rPr lang="en-US" dirty="0"/>
            </a:br>
            <a:r>
              <a:rPr lang="en-US" dirty="0"/>
              <a:t>from left to right (circular)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Now we perform consolidate</a:t>
            </a:r>
          </a:p>
          <a:p>
            <a:pPr lvl="1"/>
            <a:r>
              <a:rPr lang="en-US" dirty="0"/>
              <a:t>Degree array keep tracks of the degree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6"/>
            <a:endCxn id="6" idx="2"/>
          </p:cNvCxnSpPr>
          <p:nvPr/>
        </p:nvCxnSpPr>
        <p:spPr>
          <a:xfrm flipV="1">
            <a:off x="5472198" y="3796989"/>
            <a:ext cx="243768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285384" y="3155794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>
            <a:endCxn id="6" idx="0"/>
          </p:cNvCxnSpPr>
          <p:nvPr/>
        </p:nvCxnSpPr>
        <p:spPr>
          <a:xfrm rot="5400000">
            <a:off x="5875130" y="2823788"/>
            <a:ext cx="814037" cy="608256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90189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We move the pointer</a:t>
            </a:r>
            <a:br>
              <a:rPr lang="en-US" dirty="0"/>
            </a:br>
            <a:r>
              <a:rPr lang="en-US" dirty="0"/>
              <a:t>from left to right (circular)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Now we perform consolidate</a:t>
            </a:r>
          </a:p>
          <a:p>
            <a:pPr lvl="1"/>
            <a:r>
              <a:rPr lang="en-US" dirty="0"/>
              <a:t>Degree array keep tracks of the degree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6"/>
            <a:endCxn id="6" idx="2"/>
          </p:cNvCxnSpPr>
          <p:nvPr/>
        </p:nvCxnSpPr>
        <p:spPr>
          <a:xfrm flipV="1">
            <a:off x="5472198" y="3796989"/>
            <a:ext cx="243768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110384" y="3127916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>
            <a:endCxn id="6" idx="0"/>
          </p:cNvCxnSpPr>
          <p:nvPr/>
        </p:nvCxnSpPr>
        <p:spPr>
          <a:xfrm rot="5400000">
            <a:off x="5875130" y="2823788"/>
            <a:ext cx="814037" cy="608256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>
            <a:endCxn id="9" idx="0"/>
          </p:cNvCxnSpPr>
          <p:nvPr/>
        </p:nvCxnSpPr>
        <p:spPr>
          <a:xfrm rot="5400000">
            <a:off x="7027550" y="3061338"/>
            <a:ext cx="735376" cy="211818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05381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We move the pointer</a:t>
            </a:r>
            <a:br>
              <a:rPr lang="en-US" dirty="0"/>
            </a:br>
            <a:r>
              <a:rPr lang="en-US" dirty="0"/>
              <a:t>from left to right (circular)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Now we perform consolidate</a:t>
            </a:r>
          </a:p>
          <a:p>
            <a:pPr lvl="1"/>
            <a:r>
              <a:rPr lang="en-US" dirty="0"/>
              <a:t>Degree array keep tracks of the degree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6"/>
            <a:endCxn id="6" idx="2"/>
          </p:cNvCxnSpPr>
          <p:nvPr/>
        </p:nvCxnSpPr>
        <p:spPr>
          <a:xfrm flipV="1">
            <a:off x="5472198" y="3796989"/>
            <a:ext cx="243768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010667" y="3200396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>
            <a:endCxn id="6" idx="0"/>
          </p:cNvCxnSpPr>
          <p:nvPr/>
        </p:nvCxnSpPr>
        <p:spPr>
          <a:xfrm rot="5400000">
            <a:off x="5875130" y="2823788"/>
            <a:ext cx="814037" cy="608256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>
            <a:endCxn id="9" idx="0"/>
          </p:cNvCxnSpPr>
          <p:nvPr/>
        </p:nvCxnSpPr>
        <p:spPr>
          <a:xfrm rot="5400000">
            <a:off x="7027550" y="3061338"/>
            <a:ext cx="735376" cy="211818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858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pPr lvl="2"/>
            <a:r>
              <a:rPr lang="en-US" dirty="0"/>
              <a:t>Binomial tree of order 0, B_0</a:t>
            </a:r>
          </a:p>
          <a:p>
            <a:pPr lvl="3"/>
            <a:r>
              <a:rPr lang="en-US" dirty="0"/>
              <a:t>Has 2^0 nodes = 1 node</a:t>
            </a:r>
          </a:p>
          <a:p>
            <a:pPr lvl="2"/>
            <a:r>
              <a:rPr lang="en-US" dirty="0"/>
              <a:t>Binomial tree of order 1, B_1</a:t>
            </a:r>
          </a:p>
          <a:p>
            <a:pPr lvl="3"/>
            <a:r>
              <a:rPr lang="en-US" dirty="0"/>
              <a:t>Has 2^1 nodes = 2 nodes</a:t>
            </a:r>
          </a:p>
          <a:p>
            <a:pPr lvl="3"/>
            <a:r>
              <a:rPr lang="en-US" dirty="0"/>
              <a:t>Built by merging 2 x B_0 trees</a:t>
            </a:r>
          </a:p>
          <a:p>
            <a:pPr lvl="2"/>
            <a:r>
              <a:rPr lang="en-US" dirty="0"/>
              <a:t>Binomial tree of order 2, B_2</a:t>
            </a:r>
          </a:p>
          <a:p>
            <a:pPr lvl="3"/>
            <a:r>
              <a:rPr lang="en-US" dirty="0"/>
              <a:t>Has 2^2 nodes = 4 nodes</a:t>
            </a:r>
          </a:p>
          <a:p>
            <a:pPr lvl="3"/>
            <a:r>
              <a:rPr lang="en-US" dirty="0"/>
              <a:t>Built by merging 2x B_1 trees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" name="Oval 4"/>
          <p:cNvSpPr/>
          <p:nvPr/>
        </p:nvSpPr>
        <p:spPr>
          <a:xfrm>
            <a:off x="3335160" y="461790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/>
          <p:cNvSpPr/>
          <p:nvPr/>
        </p:nvSpPr>
        <p:spPr>
          <a:xfrm>
            <a:off x="3335159" y="544823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Connector 7"/>
          <p:cNvCxnSpPr>
            <a:stCxn id="5" idx="4"/>
            <a:endCxn id="6" idx="0"/>
          </p:cNvCxnSpPr>
          <p:nvPr/>
        </p:nvCxnSpPr>
        <p:spPr>
          <a:xfrm flipH="1">
            <a:off x="3599564" y="5146717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419906" y="4980801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077B7-0671-45DB-BA35-4E32F7CA4FDA}"/>
              </a:ext>
            </a:extLst>
          </p:cNvPr>
          <p:cNvSpPr txBox="1"/>
          <p:nvPr/>
        </p:nvSpPr>
        <p:spPr>
          <a:xfrm>
            <a:off x="4219803" y="4980801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=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1714766" y="461790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1714765" y="544823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1979170" y="5146717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853155" y="417566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853154" y="500599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6117559" y="4704472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936009" y="503471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936008" y="586503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18" idx="4"/>
            <a:endCxn id="19" idx="0"/>
          </p:cNvCxnSpPr>
          <p:nvPr/>
        </p:nvCxnSpPr>
        <p:spPr>
          <a:xfrm flipH="1">
            <a:off x="5200413" y="556352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 flipH="1">
            <a:off x="5200414" y="4627030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0568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We move the pointer</a:t>
            </a:r>
            <a:br>
              <a:rPr lang="en-US" dirty="0"/>
            </a:br>
            <a:r>
              <a:rPr lang="en-US" dirty="0"/>
              <a:t>from left to right (circular)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Now we perform consolidate</a:t>
            </a:r>
          </a:p>
          <a:p>
            <a:pPr lvl="1"/>
            <a:r>
              <a:rPr lang="en-US" dirty="0"/>
              <a:t>Degree array keep tracks of the degree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6"/>
            <a:endCxn id="6" idx="2"/>
          </p:cNvCxnSpPr>
          <p:nvPr/>
        </p:nvCxnSpPr>
        <p:spPr>
          <a:xfrm flipV="1">
            <a:off x="5472198" y="3796989"/>
            <a:ext cx="243768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031488" y="3033128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>
            <a:endCxn id="6" idx="0"/>
          </p:cNvCxnSpPr>
          <p:nvPr/>
        </p:nvCxnSpPr>
        <p:spPr>
          <a:xfrm rot="5400000">
            <a:off x="5875130" y="2823788"/>
            <a:ext cx="814037" cy="608256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>
            <a:endCxn id="9" idx="0"/>
          </p:cNvCxnSpPr>
          <p:nvPr/>
        </p:nvCxnSpPr>
        <p:spPr>
          <a:xfrm rot="5400000">
            <a:off x="7027550" y="3061338"/>
            <a:ext cx="735376" cy="211818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7"/>
          <p:cNvCxnSpPr>
            <a:endCxn id="2" idx="0"/>
          </p:cNvCxnSpPr>
          <p:nvPr/>
        </p:nvCxnSpPr>
        <p:spPr>
          <a:xfrm flipH="1">
            <a:off x="1020337" y="2799557"/>
            <a:ext cx="4940733" cy="735378"/>
          </a:xfrm>
          <a:prstGeom prst="straightConnector1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99709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We move the pointer</a:t>
            </a:r>
            <a:br>
              <a:rPr lang="en-US" dirty="0"/>
            </a:br>
            <a:r>
              <a:rPr lang="en-US" dirty="0"/>
              <a:t>from left to right (circular)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Now we perform consolidate</a:t>
            </a:r>
          </a:p>
          <a:p>
            <a:pPr lvl="1"/>
            <a:r>
              <a:rPr lang="en-US" dirty="0"/>
              <a:t>Degree array keep tracks of the degree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6"/>
            <a:endCxn id="6" idx="2"/>
          </p:cNvCxnSpPr>
          <p:nvPr/>
        </p:nvCxnSpPr>
        <p:spPr>
          <a:xfrm flipV="1">
            <a:off x="5472198" y="3796989"/>
            <a:ext cx="243768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12435" y="296264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>
            <a:endCxn id="6" idx="0"/>
          </p:cNvCxnSpPr>
          <p:nvPr/>
        </p:nvCxnSpPr>
        <p:spPr>
          <a:xfrm rot="5400000">
            <a:off x="5875130" y="2823788"/>
            <a:ext cx="814037" cy="608256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>
            <a:endCxn id="9" idx="0"/>
          </p:cNvCxnSpPr>
          <p:nvPr/>
        </p:nvCxnSpPr>
        <p:spPr>
          <a:xfrm rot="5400000">
            <a:off x="7027550" y="3061338"/>
            <a:ext cx="735376" cy="211818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7"/>
          <p:cNvCxnSpPr>
            <a:endCxn id="2" idx="0"/>
          </p:cNvCxnSpPr>
          <p:nvPr/>
        </p:nvCxnSpPr>
        <p:spPr>
          <a:xfrm flipH="1">
            <a:off x="1020337" y="2799557"/>
            <a:ext cx="4940733" cy="735378"/>
          </a:xfrm>
          <a:prstGeom prst="straightConnector1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8346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We move the pointer</a:t>
            </a:r>
            <a:br>
              <a:rPr lang="en-US" dirty="0"/>
            </a:br>
            <a:r>
              <a:rPr lang="en-US" dirty="0"/>
              <a:t>from left to right (circular)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Now we perform consolidate</a:t>
            </a:r>
          </a:p>
          <a:p>
            <a:pPr lvl="1"/>
            <a:r>
              <a:rPr lang="en-US" dirty="0"/>
              <a:t>Degree array keep tracks of the degree</a:t>
            </a:r>
          </a:p>
          <a:p>
            <a:pPr lvl="1"/>
            <a:r>
              <a:rPr lang="en-US" dirty="0"/>
              <a:t>Current is now at a tree with the same degree!</a:t>
            </a:r>
          </a:p>
        </p:txBody>
      </p:sp>
      <p:sp>
        <p:nvSpPr>
          <p:cNvPr id="2" name="Oval 1"/>
          <p:cNvSpPr/>
          <p:nvPr/>
        </p:nvSpPr>
        <p:spPr>
          <a:xfrm>
            <a:off x="758283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6"/>
            <a:endCxn id="5" idx="2"/>
          </p:cNvCxnSpPr>
          <p:nvPr/>
        </p:nvCxnSpPr>
        <p:spPr>
          <a:xfrm>
            <a:off x="1282391" y="3796989"/>
            <a:ext cx="35490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6"/>
            <a:endCxn id="6" idx="2"/>
          </p:cNvCxnSpPr>
          <p:nvPr/>
        </p:nvCxnSpPr>
        <p:spPr>
          <a:xfrm flipV="1">
            <a:off x="5472198" y="3796989"/>
            <a:ext cx="243768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12435" y="296264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>
            <a:endCxn id="6" idx="0"/>
          </p:cNvCxnSpPr>
          <p:nvPr/>
        </p:nvCxnSpPr>
        <p:spPr>
          <a:xfrm rot="5400000">
            <a:off x="5875130" y="2823788"/>
            <a:ext cx="814037" cy="608256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>
            <a:endCxn id="9" idx="0"/>
          </p:cNvCxnSpPr>
          <p:nvPr/>
        </p:nvCxnSpPr>
        <p:spPr>
          <a:xfrm rot="5400000">
            <a:off x="7027550" y="3061338"/>
            <a:ext cx="735376" cy="211818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7"/>
          <p:cNvCxnSpPr>
            <a:endCxn id="2" idx="0"/>
          </p:cNvCxnSpPr>
          <p:nvPr/>
        </p:nvCxnSpPr>
        <p:spPr>
          <a:xfrm flipH="1">
            <a:off x="1020337" y="2799557"/>
            <a:ext cx="4940733" cy="735378"/>
          </a:xfrm>
          <a:prstGeom prst="straightConnector1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64568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We move the pointer</a:t>
            </a:r>
            <a:br>
              <a:rPr lang="en-US" dirty="0"/>
            </a:br>
            <a:r>
              <a:rPr lang="en-US" dirty="0"/>
              <a:t>from left to right (circular)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Now we perform consolidate</a:t>
            </a:r>
          </a:p>
          <a:p>
            <a:pPr lvl="1"/>
            <a:r>
              <a:rPr lang="en-US" dirty="0"/>
              <a:t>Degree array keep tracks of the degree</a:t>
            </a:r>
          </a:p>
          <a:p>
            <a:pPr lvl="1"/>
            <a:r>
              <a:rPr lang="en-US" dirty="0"/>
              <a:t>Current is now at a tree with the same degree!</a:t>
            </a:r>
          </a:p>
          <a:p>
            <a:pPr lvl="1"/>
            <a:r>
              <a:rPr lang="en-US" dirty="0"/>
              <a:t>So we merge, smaller be the root</a:t>
            </a:r>
          </a:p>
          <a:p>
            <a:pPr lvl="1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930756" y="426576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2"/>
          </p:cNvCxnSpPr>
          <p:nvPr/>
        </p:nvCxnSpPr>
        <p:spPr>
          <a:xfrm flipV="1">
            <a:off x="1192810" y="3796989"/>
            <a:ext cx="444486" cy="46877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6"/>
            <a:endCxn id="6" idx="2"/>
          </p:cNvCxnSpPr>
          <p:nvPr/>
        </p:nvCxnSpPr>
        <p:spPr>
          <a:xfrm flipV="1">
            <a:off x="5472198" y="3796989"/>
            <a:ext cx="243768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12435" y="296264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>
            <a:endCxn id="6" idx="0"/>
          </p:cNvCxnSpPr>
          <p:nvPr/>
        </p:nvCxnSpPr>
        <p:spPr>
          <a:xfrm rot="5400000">
            <a:off x="5875130" y="2823788"/>
            <a:ext cx="814037" cy="608256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>
            <a:endCxn id="9" idx="0"/>
          </p:cNvCxnSpPr>
          <p:nvPr/>
        </p:nvCxnSpPr>
        <p:spPr>
          <a:xfrm rot="5400000">
            <a:off x="7027550" y="3061338"/>
            <a:ext cx="735376" cy="211818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7"/>
          <p:cNvCxnSpPr>
            <a:endCxn id="2" idx="0"/>
          </p:cNvCxnSpPr>
          <p:nvPr/>
        </p:nvCxnSpPr>
        <p:spPr>
          <a:xfrm flipH="1">
            <a:off x="1020337" y="2799557"/>
            <a:ext cx="4940733" cy="735378"/>
          </a:xfrm>
          <a:prstGeom prst="straightConnector1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81288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We move the pointer</a:t>
            </a:r>
            <a:br>
              <a:rPr lang="en-US" dirty="0"/>
            </a:br>
            <a:r>
              <a:rPr lang="en-US" dirty="0"/>
              <a:t>from left to right (circular)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Now we perform consolidate</a:t>
            </a:r>
          </a:p>
          <a:p>
            <a:pPr lvl="1"/>
            <a:r>
              <a:rPr lang="en-US" dirty="0"/>
              <a:t>Degree array keep tracks of the degree</a:t>
            </a:r>
          </a:p>
          <a:p>
            <a:pPr lvl="1"/>
            <a:r>
              <a:rPr lang="en-US" dirty="0"/>
              <a:t>Current is now at a tree with the same degree!</a:t>
            </a:r>
          </a:p>
          <a:p>
            <a:pPr lvl="1"/>
            <a:r>
              <a:rPr lang="en-US" dirty="0"/>
              <a:t>So we merge, smaller be the root</a:t>
            </a:r>
          </a:p>
          <a:p>
            <a:pPr lvl="1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637296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1899350" y="4059043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6"/>
            <a:endCxn id="6" idx="2"/>
          </p:cNvCxnSpPr>
          <p:nvPr/>
        </p:nvCxnSpPr>
        <p:spPr>
          <a:xfrm flipV="1">
            <a:off x="5472198" y="3796989"/>
            <a:ext cx="243768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12435" y="296264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>
            <a:endCxn id="6" idx="0"/>
          </p:cNvCxnSpPr>
          <p:nvPr/>
        </p:nvCxnSpPr>
        <p:spPr>
          <a:xfrm rot="5400000">
            <a:off x="5875130" y="2823788"/>
            <a:ext cx="814037" cy="608256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>
            <a:endCxn id="9" idx="0"/>
          </p:cNvCxnSpPr>
          <p:nvPr/>
        </p:nvCxnSpPr>
        <p:spPr>
          <a:xfrm rot="5400000">
            <a:off x="7027550" y="3061338"/>
            <a:ext cx="735376" cy="211818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33957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We move the pointer</a:t>
            </a:r>
            <a:br>
              <a:rPr lang="en-US" dirty="0"/>
            </a:br>
            <a:r>
              <a:rPr lang="en-US" dirty="0"/>
              <a:t>from left to right (circular)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Now we perform consolidate</a:t>
            </a:r>
          </a:p>
          <a:p>
            <a:pPr lvl="1"/>
            <a:r>
              <a:rPr lang="en-US" dirty="0"/>
              <a:t>Then we update the degree</a:t>
            </a:r>
          </a:p>
          <a:p>
            <a:pPr lvl="1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637296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1899350" y="4059043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6"/>
            <a:endCxn id="6" idx="2"/>
          </p:cNvCxnSpPr>
          <p:nvPr/>
        </p:nvCxnSpPr>
        <p:spPr>
          <a:xfrm flipV="1">
            <a:off x="5472198" y="3796989"/>
            <a:ext cx="243768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12435" y="296264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>
            <a:endCxn id="6" idx="0"/>
          </p:cNvCxnSpPr>
          <p:nvPr/>
        </p:nvCxnSpPr>
        <p:spPr>
          <a:xfrm rot="5400000">
            <a:off x="5875130" y="2823788"/>
            <a:ext cx="814037" cy="608256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>
            <a:endCxn id="9" idx="0"/>
          </p:cNvCxnSpPr>
          <p:nvPr/>
        </p:nvCxnSpPr>
        <p:spPr>
          <a:xfrm rot="5400000">
            <a:off x="7027550" y="3061338"/>
            <a:ext cx="735376" cy="211818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89258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We move the pointer</a:t>
            </a:r>
            <a:br>
              <a:rPr lang="en-US" dirty="0"/>
            </a:br>
            <a:r>
              <a:rPr lang="en-US" dirty="0"/>
              <a:t>from left to right (circular)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Now we perform consolidate</a:t>
            </a:r>
          </a:p>
          <a:p>
            <a:pPr lvl="1"/>
            <a:r>
              <a:rPr lang="en-US" dirty="0"/>
              <a:t>Then we update the degree</a:t>
            </a:r>
          </a:p>
          <a:p>
            <a:pPr lvl="1"/>
            <a:r>
              <a:rPr lang="en-US" dirty="0"/>
              <a:t>Degree 1 is occupied by the 17 root!</a:t>
            </a:r>
          </a:p>
          <a:p>
            <a:pPr lvl="1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637296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1899350" y="4059043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6"/>
            <a:endCxn id="6" idx="2"/>
          </p:cNvCxnSpPr>
          <p:nvPr/>
        </p:nvCxnSpPr>
        <p:spPr>
          <a:xfrm flipV="1">
            <a:off x="5472198" y="3796989"/>
            <a:ext cx="243768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12435" y="296264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>
            <a:endCxn id="6" idx="0"/>
          </p:cNvCxnSpPr>
          <p:nvPr/>
        </p:nvCxnSpPr>
        <p:spPr>
          <a:xfrm rot="5400000">
            <a:off x="5875130" y="2823788"/>
            <a:ext cx="814037" cy="608256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>
            <a:endCxn id="9" idx="0"/>
          </p:cNvCxnSpPr>
          <p:nvPr/>
        </p:nvCxnSpPr>
        <p:spPr>
          <a:xfrm rot="5400000">
            <a:off x="7027550" y="3061338"/>
            <a:ext cx="735376" cy="211818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856372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We move the pointer</a:t>
            </a:r>
            <a:br>
              <a:rPr lang="en-US" dirty="0"/>
            </a:br>
            <a:r>
              <a:rPr lang="en-US" dirty="0"/>
              <a:t>from left to right (circular)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Now we perform consolidate</a:t>
            </a:r>
          </a:p>
          <a:p>
            <a:pPr lvl="1"/>
            <a:r>
              <a:rPr lang="en-US" dirty="0"/>
              <a:t>Then we update the degree</a:t>
            </a:r>
          </a:p>
          <a:p>
            <a:pPr lvl="1"/>
            <a:r>
              <a:rPr lang="en-US" dirty="0"/>
              <a:t>Degree 1 is occupied by the 17 root!</a:t>
            </a:r>
          </a:p>
          <a:p>
            <a:pPr lvl="1"/>
            <a:r>
              <a:rPr lang="en-US" dirty="0"/>
              <a:t>So we merge again</a:t>
            </a:r>
          </a:p>
          <a:p>
            <a:pPr lvl="1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637296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571596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15966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5978020" y="4059043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1899350" y="4059043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0" idx="6"/>
            <a:endCxn id="6" idx="2"/>
          </p:cNvCxnSpPr>
          <p:nvPr/>
        </p:nvCxnSpPr>
        <p:spPr>
          <a:xfrm flipV="1">
            <a:off x="5472198" y="3796989"/>
            <a:ext cx="243768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12435" y="296264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>
            <a:endCxn id="6" idx="0"/>
          </p:cNvCxnSpPr>
          <p:nvPr/>
        </p:nvCxnSpPr>
        <p:spPr>
          <a:xfrm rot="5400000">
            <a:off x="5875130" y="2823788"/>
            <a:ext cx="814037" cy="608256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>
            <a:endCxn id="9" idx="0"/>
          </p:cNvCxnSpPr>
          <p:nvPr/>
        </p:nvCxnSpPr>
        <p:spPr>
          <a:xfrm rot="5400000">
            <a:off x="7027550" y="3061338"/>
            <a:ext cx="735376" cy="211818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598906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We move the pointer</a:t>
            </a:r>
            <a:br>
              <a:rPr lang="en-US" dirty="0"/>
            </a:br>
            <a:r>
              <a:rPr lang="en-US" dirty="0"/>
              <a:t>from left to right (circular)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Now we perform consolidate</a:t>
            </a:r>
          </a:p>
          <a:p>
            <a:pPr lvl="1"/>
            <a:r>
              <a:rPr lang="en-US" dirty="0"/>
              <a:t>Then we update the degree</a:t>
            </a:r>
          </a:p>
          <a:p>
            <a:pPr lvl="1"/>
            <a:r>
              <a:rPr lang="en-US" dirty="0"/>
              <a:t>Degree 1 is occupied by the 17 root!</a:t>
            </a:r>
          </a:p>
          <a:p>
            <a:pPr lvl="1"/>
            <a:r>
              <a:rPr lang="en-US" dirty="0"/>
              <a:t>So we merge again</a:t>
            </a:r>
          </a:p>
          <a:p>
            <a:pPr lvl="1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637296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67008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67008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  <a:endCxn id="6" idx="4"/>
          </p:cNvCxnSpPr>
          <p:nvPr/>
        </p:nvCxnSpPr>
        <p:spPr>
          <a:xfrm flipV="1">
            <a:off x="1129062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1899350" y="4059043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6"/>
            <a:endCxn id="9" idx="2"/>
          </p:cNvCxnSpPr>
          <p:nvPr/>
        </p:nvCxnSpPr>
        <p:spPr>
          <a:xfrm>
            <a:off x="6240074" y="3796989"/>
            <a:ext cx="78720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12435" y="296264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>
            <a:endCxn id="6" idx="0"/>
          </p:cNvCxnSpPr>
          <p:nvPr/>
        </p:nvCxnSpPr>
        <p:spPr>
          <a:xfrm rot="10800000" flipV="1">
            <a:off x="1129063" y="2720896"/>
            <a:ext cx="5457215" cy="814897"/>
          </a:xfrm>
          <a:prstGeom prst="bentConnector2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>
            <a:endCxn id="9" idx="0"/>
          </p:cNvCxnSpPr>
          <p:nvPr/>
        </p:nvCxnSpPr>
        <p:spPr>
          <a:xfrm rot="5400000">
            <a:off x="7027550" y="3061338"/>
            <a:ext cx="735376" cy="211818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86431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We move the pointer</a:t>
            </a:r>
            <a:br>
              <a:rPr lang="en-US" dirty="0"/>
            </a:br>
            <a:r>
              <a:rPr lang="en-US" dirty="0"/>
              <a:t>from left to right (circular)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we perform consolidate</a:t>
            </a:r>
          </a:p>
          <a:p>
            <a:pPr lvl="1"/>
            <a:r>
              <a:rPr lang="en-US" dirty="0"/>
              <a:t>So we merge again</a:t>
            </a:r>
          </a:p>
          <a:p>
            <a:pPr lvl="1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637296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78159" y="44390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78159" y="505321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1140213" y="4963151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1899350" y="4059043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9" idx="2"/>
          </p:cNvCxnSpPr>
          <p:nvPr/>
        </p:nvCxnSpPr>
        <p:spPr>
          <a:xfrm flipV="1">
            <a:off x="5472198" y="3796989"/>
            <a:ext cx="1555077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12435" y="296264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41" name="Straight Arrow Connector 7"/>
          <p:cNvCxnSpPr>
            <a:endCxn id="9" idx="0"/>
          </p:cNvCxnSpPr>
          <p:nvPr/>
        </p:nvCxnSpPr>
        <p:spPr>
          <a:xfrm rot="5400000">
            <a:off x="7027550" y="3061338"/>
            <a:ext cx="735376" cy="211818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3"/>
          </p:cNvCxnSpPr>
          <p:nvPr/>
        </p:nvCxnSpPr>
        <p:spPr>
          <a:xfrm flipV="1">
            <a:off x="1140213" y="3982289"/>
            <a:ext cx="573837" cy="45675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12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pPr lvl="2"/>
            <a:r>
              <a:rPr lang="en-US" dirty="0"/>
              <a:t>Binomial tree of order 0, B_0</a:t>
            </a:r>
          </a:p>
          <a:p>
            <a:pPr lvl="3"/>
            <a:r>
              <a:rPr lang="en-US" dirty="0"/>
              <a:t>Has 2^0 nodes = 1 node</a:t>
            </a:r>
          </a:p>
          <a:p>
            <a:pPr lvl="2"/>
            <a:r>
              <a:rPr lang="en-US" dirty="0"/>
              <a:t>Binomial tree of order 1, B_1</a:t>
            </a:r>
          </a:p>
          <a:p>
            <a:pPr lvl="3"/>
            <a:r>
              <a:rPr lang="en-US" dirty="0"/>
              <a:t>Has 2^1 nodes = 2 nodes</a:t>
            </a:r>
          </a:p>
          <a:p>
            <a:pPr lvl="3"/>
            <a:r>
              <a:rPr lang="en-US" dirty="0"/>
              <a:t>Built by merging 2 x B_0 trees</a:t>
            </a:r>
          </a:p>
          <a:p>
            <a:pPr lvl="2"/>
            <a:r>
              <a:rPr lang="en-US" dirty="0"/>
              <a:t>Binomial tree of order 2, B_2</a:t>
            </a:r>
          </a:p>
          <a:p>
            <a:pPr lvl="3"/>
            <a:r>
              <a:rPr lang="en-US" dirty="0"/>
              <a:t>Has 2^2 nodes = 4 nodes</a:t>
            </a:r>
          </a:p>
          <a:p>
            <a:pPr lvl="3"/>
            <a:r>
              <a:rPr lang="en-US" dirty="0"/>
              <a:t>Built by merging 2x B_1 trees</a:t>
            </a:r>
          </a:p>
          <a:p>
            <a:pPr lvl="3"/>
            <a:r>
              <a:rPr lang="en-US" dirty="0"/>
              <a:t>Root has a B_0 and B_1 tree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" name="Oval 4"/>
          <p:cNvSpPr/>
          <p:nvPr/>
        </p:nvSpPr>
        <p:spPr>
          <a:xfrm>
            <a:off x="3335160" y="461790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/>
          <p:cNvSpPr/>
          <p:nvPr/>
        </p:nvSpPr>
        <p:spPr>
          <a:xfrm>
            <a:off x="3335159" y="544823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8" name="Straight Connector 7"/>
          <p:cNvCxnSpPr>
            <a:stCxn id="5" idx="4"/>
            <a:endCxn id="6" idx="0"/>
          </p:cNvCxnSpPr>
          <p:nvPr/>
        </p:nvCxnSpPr>
        <p:spPr>
          <a:xfrm flipH="1">
            <a:off x="3599564" y="5146717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419906" y="4980801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077B7-0671-45DB-BA35-4E32F7CA4FDA}"/>
              </a:ext>
            </a:extLst>
          </p:cNvPr>
          <p:cNvSpPr txBox="1"/>
          <p:nvPr/>
        </p:nvSpPr>
        <p:spPr>
          <a:xfrm>
            <a:off x="4219803" y="4980801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=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1714766" y="461790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1714765" y="544823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1979170" y="5146717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853155" y="417566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853154" y="500599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6117559" y="4704472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936009" y="503471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936008" y="586503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18" idx="4"/>
            <a:endCxn id="19" idx="0"/>
          </p:cNvCxnSpPr>
          <p:nvPr/>
        </p:nvCxnSpPr>
        <p:spPr>
          <a:xfrm flipH="1">
            <a:off x="5200413" y="556352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 flipH="1">
            <a:off x="5200414" y="4627030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77151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We move the pointer</a:t>
            </a:r>
            <a:br>
              <a:rPr lang="en-US" dirty="0"/>
            </a:br>
            <a:r>
              <a:rPr lang="en-US" dirty="0"/>
              <a:t>from left to right (circular)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we perform consolidate</a:t>
            </a:r>
          </a:p>
          <a:p>
            <a:pPr lvl="1"/>
            <a:r>
              <a:rPr lang="en-US" dirty="0"/>
              <a:t>Degree of 2 now, which still clash with 24!</a:t>
            </a:r>
          </a:p>
          <a:p>
            <a:pPr lvl="1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637296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78159" y="44390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78159" y="505321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1140213" y="4963151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1899350" y="4059043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9" idx="2"/>
          </p:cNvCxnSpPr>
          <p:nvPr/>
        </p:nvCxnSpPr>
        <p:spPr>
          <a:xfrm flipV="1">
            <a:off x="5472198" y="3796989"/>
            <a:ext cx="1555077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12435" y="296264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41" name="Straight Arrow Connector 7"/>
          <p:cNvCxnSpPr>
            <a:endCxn id="9" idx="0"/>
          </p:cNvCxnSpPr>
          <p:nvPr/>
        </p:nvCxnSpPr>
        <p:spPr>
          <a:xfrm rot="5400000">
            <a:off x="7027550" y="3061338"/>
            <a:ext cx="735376" cy="211818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3"/>
          </p:cNvCxnSpPr>
          <p:nvPr/>
        </p:nvCxnSpPr>
        <p:spPr>
          <a:xfrm flipV="1">
            <a:off x="1140213" y="3982289"/>
            <a:ext cx="573837" cy="45675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34195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We move the pointer</a:t>
            </a:r>
            <a:br>
              <a:rPr lang="en-US" dirty="0"/>
            </a:br>
            <a:r>
              <a:rPr lang="en-US" dirty="0"/>
              <a:t>from left to right (circular)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we perform consolidate</a:t>
            </a:r>
          </a:p>
          <a:p>
            <a:pPr lvl="1"/>
            <a:r>
              <a:rPr lang="en-US" dirty="0"/>
              <a:t>Degree of 2 now, which still clash with 24! So we merge again</a:t>
            </a:r>
          </a:p>
          <a:p>
            <a:pPr lvl="1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637296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37296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78159" y="44390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027275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48090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142603" y="35357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7116" y="35357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7116" y="4406445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948090" y="440644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78159" y="505321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544163" y="440558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586276" y="440558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586276" y="527623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3599170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5210144" y="4059902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1140213" y="4963151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6848330" y="4059043"/>
            <a:ext cx="440999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7289329" y="4059043"/>
            <a:ext cx="516888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6848330" y="4929694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1899350" y="4059043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3010295" y="3796989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0" idx="6"/>
            <a:endCxn id="9" idx="2"/>
          </p:cNvCxnSpPr>
          <p:nvPr/>
        </p:nvCxnSpPr>
        <p:spPr>
          <a:xfrm flipV="1">
            <a:off x="5472198" y="3796989"/>
            <a:ext cx="1555077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12435" y="296264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486187" y="3534935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2161404" y="3796989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3861224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4666711" y="3797848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41" name="Straight Arrow Connector 7"/>
          <p:cNvCxnSpPr>
            <a:endCxn id="9" idx="0"/>
          </p:cNvCxnSpPr>
          <p:nvPr/>
        </p:nvCxnSpPr>
        <p:spPr>
          <a:xfrm rot="5400000">
            <a:off x="7027550" y="3061338"/>
            <a:ext cx="735376" cy="211818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3"/>
          </p:cNvCxnSpPr>
          <p:nvPr/>
        </p:nvCxnSpPr>
        <p:spPr>
          <a:xfrm flipV="1">
            <a:off x="1140213" y="3982289"/>
            <a:ext cx="573837" cy="456754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57021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If we are finding the minimum</a:t>
            </a:r>
          </a:p>
          <a:p>
            <a:pPr lvl="1"/>
            <a:r>
              <a:rPr lang="en-US" dirty="0"/>
              <a:t>We move the pointer</a:t>
            </a:r>
            <a:br>
              <a:rPr lang="en-US" dirty="0"/>
            </a:br>
            <a:r>
              <a:rPr lang="en-US" dirty="0"/>
              <a:t>from left to right (circular)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13285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5280977" y="3648722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70032" y="2832712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56869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4432086" y="3648722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6131906" y="3649581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6937393" y="3649581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91446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/>
              <a:t>Update link…</a:t>
            </a:r>
          </a:p>
          <a:p>
            <a:pPr lvl="1"/>
            <a:r>
              <a:rPr lang="en-US" dirty="0"/>
              <a:t>Then move pointer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13285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5280977" y="3648722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907978" y="305213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56869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4432086" y="3648722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6131906" y="3649581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6937393" y="3649581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/>
          <p:nvPr/>
        </p:nvCxnSpPr>
        <p:spPr>
          <a:xfrm rot="10800000" flipV="1">
            <a:off x="4171441" y="2815869"/>
            <a:ext cx="4208860" cy="587109"/>
          </a:xfrm>
          <a:prstGeom prst="bentConnector2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64972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/>
              <a:t>Update link…</a:t>
            </a:r>
          </a:p>
          <a:p>
            <a:pPr lvl="1"/>
            <a:r>
              <a:rPr lang="en-US"/>
              <a:t>Then move pointer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13285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5280977" y="3648722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80804" y="305213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56869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4432086" y="3648722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6131906" y="3649581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6937393" y="3649581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/>
          <p:nvPr/>
        </p:nvCxnSpPr>
        <p:spPr>
          <a:xfrm rot="10800000" flipV="1">
            <a:off x="4171441" y="2815869"/>
            <a:ext cx="4208860" cy="587109"/>
          </a:xfrm>
          <a:prstGeom prst="bentConnector2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355558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/>
              <a:t>Update link…</a:t>
            </a:r>
          </a:p>
          <a:p>
            <a:pPr lvl="1"/>
            <a:r>
              <a:rPr lang="en-US"/>
              <a:t>Then move pointer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13285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5280977" y="3648722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76425" y="306844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56869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4432086" y="3648722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6131906" y="3649581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6937393" y="3649581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/>
          <p:nvPr/>
        </p:nvCxnSpPr>
        <p:spPr>
          <a:xfrm rot="10800000" flipV="1">
            <a:off x="4171441" y="2815869"/>
            <a:ext cx="4208860" cy="587109"/>
          </a:xfrm>
          <a:prstGeom prst="bentConnector2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7"/>
          <p:cNvCxnSpPr>
            <a:endCxn id="34" idx="0"/>
          </p:cNvCxnSpPr>
          <p:nvPr/>
        </p:nvCxnSpPr>
        <p:spPr>
          <a:xfrm rot="10800000" flipV="1">
            <a:off x="5018924" y="2970798"/>
            <a:ext cx="850929" cy="415870"/>
          </a:xfrm>
          <a:prstGeom prst="bentConnector2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39616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/>
              <a:t>Update link…</a:t>
            </a:r>
          </a:p>
          <a:p>
            <a:pPr lvl="1"/>
            <a:r>
              <a:rPr lang="en-US"/>
              <a:t>Then move pointer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13285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5280977" y="3648722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62426" y="305213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56869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4432086" y="3648722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6131906" y="3649581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6937393" y="3649581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/>
          <p:nvPr/>
        </p:nvCxnSpPr>
        <p:spPr>
          <a:xfrm rot="10800000" flipV="1">
            <a:off x="4171441" y="2815869"/>
            <a:ext cx="4208860" cy="587109"/>
          </a:xfrm>
          <a:prstGeom prst="bentConnector2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7"/>
          <p:cNvCxnSpPr>
            <a:endCxn id="34" idx="0"/>
          </p:cNvCxnSpPr>
          <p:nvPr/>
        </p:nvCxnSpPr>
        <p:spPr>
          <a:xfrm rot="10800000" flipV="1">
            <a:off x="5018924" y="2970798"/>
            <a:ext cx="850929" cy="415870"/>
          </a:xfrm>
          <a:prstGeom prst="bentConnector2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5604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/>
              <a:t>Update link…</a:t>
            </a:r>
          </a:p>
          <a:p>
            <a:pPr lvl="1"/>
            <a:r>
              <a:rPr lang="en-US"/>
              <a:t>Then move pointer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13285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5280977" y="3648722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62426" y="305213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56869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4432086" y="3648722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6131906" y="3649581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6937393" y="3649581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/>
          <p:nvPr/>
        </p:nvCxnSpPr>
        <p:spPr>
          <a:xfrm rot="10800000" flipV="1">
            <a:off x="4171441" y="2815869"/>
            <a:ext cx="4208860" cy="587109"/>
          </a:xfrm>
          <a:prstGeom prst="bentConnector2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7"/>
          <p:cNvCxnSpPr>
            <a:endCxn id="34" idx="0"/>
          </p:cNvCxnSpPr>
          <p:nvPr/>
        </p:nvCxnSpPr>
        <p:spPr>
          <a:xfrm rot="10800000" flipV="1">
            <a:off x="5018924" y="2970798"/>
            <a:ext cx="850929" cy="415870"/>
          </a:xfrm>
          <a:prstGeom prst="bentConnector2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7"/>
          <p:cNvCxnSpPr>
            <a:stCxn id="3" idx="2"/>
            <a:endCxn id="12" idx="0"/>
          </p:cNvCxnSpPr>
          <p:nvPr/>
        </p:nvCxnSpPr>
        <p:spPr>
          <a:xfrm rot="5400000">
            <a:off x="6077177" y="2755318"/>
            <a:ext cx="424884" cy="839534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5552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/>
              <a:t>Update link…</a:t>
            </a:r>
          </a:p>
          <a:p>
            <a:pPr lvl="1"/>
            <a:r>
              <a:rPr lang="en-US"/>
              <a:t>Then move pointer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13285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5280977" y="3648722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835447" y="305213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56869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4432086" y="3648722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6131906" y="3649581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6937393" y="3649581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/>
          <p:nvPr/>
        </p:nvCxnSpPr>
        <p:spPr>
          <a:xfrm rot="10800000" flipV="1">
            <a:off x="4171441" y="2815869"/>
            <a:ext cx="4208860" cy="587109"/>
          </a:xfrm>
          <a:prstGeom prst="bentConnector2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7"/>
          <p:cNvCxnSpPr>
            <a:endCxn id="34" idx="0"/>
          </p:cNvCxnSpPr>
          <p:nvPr/>
        </p:nvCxnSpPr>
        <p:spPr>
          <a:xfrm rot="10800000" flipV="1">
            <a:off x="5018924" y="2970798"/>
            <a:ext cx="850929" cy="415870"/>
          </a:xfrm>
          <a:prstGeom prst="bentConnector2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7"/>
          <p:cNvCxnSpPr>
            <a:stCxn id="3" idx="2"/>
            <a:endCxn id="12" idx="0"/>
          </p:cNvCxnSpPr>
          <p:nvPr/>
        </p:nvCxnSpPr>
        <p:spPr>
          <a:xfrm rot="5400000">
            <a:off x="6077177" y="2755318"/>
            <a:ext cx="424884" cy="839534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87114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/>
              <a:t>Degree is 0, and it is taken…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413285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5280977" y="3648722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835447" y="305213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56869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4432086" y="3648722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1" idx="2"/>
          </p:cNvCxnSpPr>
          <p:nvPr/>
        </p:nvCxnSpPr>
        <p:spPr>
          <a:xfrm>
            <a:off x="6131906" y="3649581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1" idx="6"/>
            <a:endCxn id="10" idx="2"/>
          </p:cNvCxnSpPr>
          <p:nvPr/>
        </p:nvCxnSpPr>
        <p:spPr>
          <a:xfrm>
            <a:off x="6937393" y="3649581"/>
            <a:ext cx="281379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/>
          <p:nvPr/>
        </p:nvCxnSpPr>
        <p:spPr>
          <a:xfrm rot="10800000" flipV="1">
            <a:off x="4171441" y="2815869"/>
            <a:ext cx="4208860" cy="587109"/>
          </a:xfrm>
          <a:prstGeom prst="bentConnector2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7"/>
          <p:cNvCxnSpPr>
            <a:endCxn id="34" idx="0"/>
          </p:cNvCxnSpPr>
          <p:nvPr/>
        </p:nvCxnSpPr>
        <p:spPr>
          <a:xfrm rot="10800000" flipV="1">
            <a:off x="5018924" y="2970798"/>
            <a:ext cx="850929" cy="415870"/>
          </a:xfrm>
          <a:prstGeom prst="bentConnector2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7"/>
          <p:cNvCxnSpPr>
            <a:stCxn id="3" idx="2"/>
            <a:endCxn id="12" idx="0"/>
          </p:cNvCxnSpPr>
          <p:nvPr/>
        </p:nvCxnSpPr>
        <p:spPr>
          <a:xfrm rot="5400000">
            <a:off x="6077177" y="2755318"/>
            <a:ext cx="424884" cy="839534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3673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pPr lvl="2"/>
            <a:r>
              <a:rPr lang="en-US" dirty="0"/>
              <a:t>Binomial tree of order 2, B_2</a:t>
            </a:r>
          </a:p>
          <a:p>
            <a:pPr lvl="3"/>
            <a:r>
              <a:rPr lang="en-US" dirty="0"/>
              <a:t>Has 2^2 nodes = 4 nodes</a:t>
            </a:r>
          </a:p>
          <a:p>
            <a:pPr lvl="3"/>
            <a:r>
              <a:rPr lang="en-US" dirty="0"/>
              <a:t>Built by merging 2x B_1 trees</a:t>
            </a:r>
          </a:p>
          <a:p>
            <a:pPr lvl="3"/>
            <a:r>
              <a:rPr lang="en-US" dirty="0"/>
              <a:t>Root has a B_0 and B_1 tree</a:t>
            </a:r>
          </a:p>
          <a:p>
            <a:pPr lvl="2"/>
            <a:r>
              <a:rPr lang="en-US" dirty="0"/>
              <a:t>So what is the tree of order 3, B_3?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1735173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/>
              <a:t>Degree is 0, and it is taken…</a:t>
            </a:r>
          </a:p>
          <a:p>
            <a:pPr lvl="1"/>
            <a:r>
              <a:rPr lang="en-US" dirty="0"/>
              <a:t>So we merge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56869" y="43058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5280977" y="3648722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57358" y="3007817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56869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4432086" y="3648722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649581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/>
          <p:nvPr/>
        </p:nvCxnSpPr>
        <p:spPr>
          <a:xfrm rot="10800000" flipV="1">
            <a:off x="4171441" y="2815869"/>
            <a:ext cx="4208860" cy="587109"/>
          </a:xfrm>
          <a:prstGeom prst="bentConnector2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7"/>
          <p:cNvCxnSpPr>
            <a:stCxn id="3" idx="2"/>
            <a:endCxn id="12" idx="0"/>
          </p:cNvCxnSpPr>
          <p:nvPr/>
        </p:nvCxnSpPr>
        <p:spPr>
          <a:xfrm rot="5400000">
            <a:off x="6077177" y="2755318"/>
            <a:ext cx="424884" cy="839534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5018923" y="3910776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6956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/>
              <a:t>Degree is 1, it is taken by 18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56869" y="43058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34" idx="6"/>
            <a:endCxn id="12" idx="2"/>
          </p:cNvCxnSpPr>
          <p:nvPr/>
        </p:nvCxnSpPr>
        <p:spPr>
          <a:xfrm>
            <a:off x="5280977" y="3648722"/>
            <a:ext cx="326821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57358" y="3007817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56869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5" idx="6"/>
            <a:endCxn id="34" idx="2"/>
          </p:cNvCxnSpPr>
          <p:nvPr/>
        </p:nvCxnSpPr>
        <p:spPr>
          <a:xfrm>
            <a:off x="4432086" y="3648722"/>
            <a:ext cx="32478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649581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/>
          <p:nvPr/>
        </p:nvCxnSpPr>
        <p:spPr>
          <a:xfrm rot="10800000" flipV="1">
            <a:off x="4171441" y="2815869"/>
            <a:ext cx="4208860" cy="587109"/>
          </a:xfrm>
          <a:prstGeom prst="bentConnector2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7"/>
          <p:cNvCxnSpPr>
            <a:stCxn id="3" idx="2"/>
            <a:endCxn id="12" idx="0"/>
          </p:cNvCxnSpPr>
          <p:nvPr/>
        </p:nvCxnSpPr>
        <p:spPr>
          <a:xfrm rot="5400000">
            <a:off x="6077177" y="2755318"/>
            <a:ext cx="424884" cy="839534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5018923" y="3910776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61484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/>
              <a:t>Degree is 1, it is taken by 18</a:t>
            </a:r>
          </a:p>
          <a:p>
            <a:pPr lvl="1"/>
            <a:r>
              <a:rPr lang="en-US" dirty="0"/>
              <a:t>So we merge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20995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648722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879283" y="305213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649581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/>
          <p:nvPr/>
        </p:nvCxnSpPr>
        <p:spPr>
          <a:xfrm rot="10800000" flipV="1">
            <a:off x="4171441" y="2815869"/>
            <a:ext cx="4208860" cy="587109"/>
          </a:xfrm>
          <a:prstGeom prst="bentConnector2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814884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3911635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86406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/>
              <a:t>Degree is 1, it is taken by 18</a:t>
            </a:r>
          </a:p>
          <a:p>
            <a:pPr lvl="1"/>
            <a:r>
              <a:rPr lang="en-US" dirty="0"/>
              <a:t>So we merge and update degree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20995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648722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131906" y="310942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649581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/>
          <p:nvPr/>
        </p:nvCxnSpPr>
        <p:spPr>
          <a:xfrm rot="10800000" flipV="1">
            <a:off x="4171441" y="2815869"/>
            <a:ext cx="4208860" cy="587109"/>
          </a:xfrm>
          <a:prstGeom prst="bentConnector2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814884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3911635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7"/>
          <p:cNvCxnSpPr>
            <a:endCxn id="12" idx="0"/>
          </p:cNvCxnSpPr>
          <p:nvPr/>
        </p:nvCxnSpPr>
        <p:spPr>
          <a:xfrm rot="10800000" flipV="1">
            <a:off x="5869852" y="2928481"/>
            <a:ext cx="1610974" cy="459045"/>
          </a:xfrm>
          <a:prstGeom prst="bentConnector2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279939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/>
              <a:t>We move, check degree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20995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648722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641140" y="305213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649581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/>
          <p:nvPr/>
        </p:nvCxnSpPr>
        <p:spPr>
          <a:xfrm rot="10800000" flipV="1">
            <a:off x="4171441" y="2815869"/>
            <a:ext cx="4208860" cy="587109"/>
          </a:xfrm>
          <a:prstGeom prst="bentConnector2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814884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3911635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7"/>
          <p:cNvCxnSpPr>
            <a:endCxn id="12" idx="0"/>
          </p:cNvCxnSpPr>
          <p:nvPr/>
        </p:nvCxnSpPr>
        <p:spPr>
          <a:xfrm rot="10800000" flipV="1">
            <a:off x="5869852" y="2928481"/>
            <a:ext cx="1610974" cy="459045"/>
          </a:xfrm>
          <a:prstGeom prst="bentConnector2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28360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/>
              <a:t>And we are done!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20995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648722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641140" y="305213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649581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7"/>
          <p:cNvCxnSpPr/>
          <p:nvPr/>
        </p:nvCxnSpPr>
        <p:spPr>
          <a:xfrm rot="10800000" flipV="1">
            <a:off x="4171441" y="2815869"/>
            <a:ext cx="4208860" cy="587109"/>
          </a:xfrm>
          <a:prstGeom prst="bentConnector2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814884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3911635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7"/>
          <p:cNvCxnSpPr>
            <a:endCxn id="12" idx="0"/>
          </p:cNvCxnSpPr>
          <p:nvPr/>
        </p:nvCxnSpPr>
        <p:spPr>
          <a:xfrm rot="10800000" flipV="1">
            <a:off x="5869852" y="2928481"/>
            <a:ext cx="1610974" cy="459045"/>
          </a:xfrm>
          <a:prstGeom prst="bentConnector2">
            <a:avLst/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7"/>
          <p:cNvCxnSpPr>
            <a:stCxn id="3" idx="2"/>
            <a:endCxn id="10" idx="0"/>
          </p:cNvCxnSpPr>
          <p:nvPr/>
        </p:nvCxnSpPr>
        <p:spPr>
          <a:xfrm rot="16200000" flipH="1">
            <a:off x="6882664" y="2789365"/>
            <a:ext cx="424884" cy="771440"/>
          </a:xfrm>
          <a:prstGeom prst="bentConnector3">
            <a:avLst>
              <a:gd name="adj1" fmla="val 50000"/>
            </a:avLst>
          </a:prstGeom>
          <a:ln w="38100">
            <a:solidFill>
              <a:srgbClr val="0BD76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964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/>
              <a:t>And we are done!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20995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648722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641140" y="305213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649581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66711" y="2220963"/>
          <a:ext cx="40853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7070">
                  <a:extLst>
                    <a:ext uri="{9D8B030D-6E8A-4147-A177-3AD203B41FA5}">
                      <a16:colId xmlns:a16="http://schemas.microsoft.com/office/drawing/2014/main" val="1914134047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1216098241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898612793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3225163590"/>
                    </a:ext>
                  </a:extLst>
                </a:gridCol>
                <a:gridCol w="817070">
                  <a:extLst>
                    <a:ext uri="{9D8B030D-6E8A-4147-A177-3AD203B41FA5}">
                      <a16:colId xmlns:a16="http://schemas.microsoft.com/office/drawing/2014/main" val="2504534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Degree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815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833974"/>
                  </a:ext>
                </a:extLst>
              </a:tr>
            </a:tbl>
          </a:graphicData>
        </a:graphic>
      </p:graphicFrame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814884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3911635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86423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/>
              <a:t>And we are done!</a:t>
            </a:r>
          </a:p>
          <a:p>
            <a:pPr lvl="1"/>
            <a:r>
              <a:rPr lang="en-US" dirty="0"/>
              <a:t>While doing this, we keep track the minimum root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20995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648722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406250" y="1708525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649581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814884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3911635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59591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Steps</a:t>
            </a:r>
          </a:p>
          <a:p>
            <a:pPr lvl="1"/>
            <a:r>
              <a:rPr lang="en-US" dirty="0"/>
              <a:t>And we are done!</a:t>
            </a:r>
          </a:p>
          <a:p>
            <a:pPr lvl="1"/>
            <a:r>
              <a:rPr lang="en-US" dirty="0"/>
              <a:t>While doing this, we keep track the minimum root</a:t>
            </a:r>
          </a:p>
          <a:p>
            <a:pPr lvl="2"/>
            <a:r>
              <a:rPr lang="en-US" dirty="0"/>
              <a:t>This will be our marker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20995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648722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70032" y="305213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649581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814884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3911635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527912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Complexity?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20995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648722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70032" y="305213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649581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814884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3911635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340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pPr lvl="2"/>
            <a:r>
              <a:rPr lang="en-US" dirty="0"/>
              <a:t>Binomial tree of order 2, B_2</a:t>
            </a:r>
          </a:p>
          <a:p>
            <a:pPr lvl="3"/>
            <a:r>
              <a:rPr lang="en-US" dirty="0"/>
              <a:t>Has 2^2 nodes = 4 nodes</a:t>
            </a:r>
          </a:p>
          <a:p>
            <a:pPr lvl="3"/>
            <a:r>
              <a:rPr lang="en-US" dirty="0"/>
              <a:t>Built by merging 2x B_1 trees</a:t>
            </a:r>
          </a:p>
          <a:p>
            <a:pPr lvl="3"/>
            <a:r>
              <a:rPr lang="en-US" dirty="0"/>
              <a:t>Root has a B_0 and B_1 tree</a:t>
            </a:r>
          </a:p>
          <a:p>
            <a:pPr lvl="2"/>
            <a:r>
              <a:rPr lang="en-US" dirty="0"/>
              <a:t>So what is the tree of order 3, B_3?</a:t>
            </a:r>
          </a:p>
          <a:p>
            <a:pPr lvl="3"/>
            <a:r>
              <a:rPr lang="en-US" dirty="0"/>
              <a:t>Has 2^3 nodes = 8 notes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39098348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Extract-min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Complexity?</a:t>
            </a:r>
          </a:p>
          <a:p>
            <a:pPr lvl="1"/>
            <a:r>
              <a:rPr lang="en-US" dirty="0"/>
              <a:t>O(log N) amortized… Think about it why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20995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648722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70032" y="305213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649581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814884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3911635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54778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9500472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Updating values</a:t>
            </a:r>
          </a:p>
          <a:p>
            <a:pPr lvl="1"/>
            <a:r>
              <a:rPr lang="en-US" dirty="0"/>
              <a:t>While maintaining the heap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20995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648722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70032" y="305213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649581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814884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3911635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21609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Updating values</a:t>
            </a:r>
          </a:p>
          <a:p>
            <a:pPr lvl="1"/>
            <a:r>
              <a:rPr lang="en-US" dirty="0"/>
              <a:t>While maintaining the heap</a:t>
            </a:r>
          </a:p>
          <a:p>
            <a:pPr lvl="1"/>
            <a:r>
              <a:rPr lang="en-US" dirty="0"/>
              <a:t>We want this in O(1)… so how?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20995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648722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70032" y="305213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649581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814884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3911635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94388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Updating values</a:t>
            </a:r>
          </a:p>
          <a:p>
            <a:pPr lvl="1"/>
            <a:r>
              <a:rPr lang="en-US" dirty="0"/>
              <a:t>While maintaining the heap</a:t>
            </a:r>
          </a:p>
          <a:p>
            <a:pPr lvl="1"/>
            <a:r>
              <a:rPr lang="en-US" dirty="0"/>
              <a:t>We want this in O(1)… so how? </a:t>
            </a:r>
            <a:r>
              <a:rPr lang="en-US" dirty="0" err="1"/>
              <a:t>Lazyness</a:t>
            </a:r>
            <a:r>
              <a:rPr lang="en-US" dirty="0"/>
              <a:t>…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20995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648722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70032" y="305213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649581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814884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3911635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476" y="1225586"/>
            <a:ext cx="25527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1763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Updating values</a:t>
            </a:r>
          </a:p>
          <a:p>
            <a:pPr lvl="1"/>
            <a:r>
              <a:rPr lang="en-US" dirty="0"/>
              <a:t>Say we decrease 46 to 15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20995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493706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0"/>
            <a:endCxn id="9" idx="4"/>
          </p:cNvCxnSpPr>
          <p:nvPr/>
        </p:nvCxnSpPr>
        <p:spPr>
          <a:xfrm flipH="1" flipV="1">
            <a:off x="2227933" y="4782286"/>
            <a:ext cx="527827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648722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70032" y="305213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649581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814884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3911635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34810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Updating values</a:t>
            </a:r>
          </a:p>
          <a:p>
            <a:pPr lvl="1"/>
            <a:r>
              <a:rPr lang="en-US" dirty="0"/>
              <a:t>Say we decrease 46 to 15</a:t>
            </a:r>
          </a:p>
          <a:p>
            <a:pPr lvl="2"/>
            <a:r>
              <a:rPr lang="en-US" dirty="0"/>
              <a:t>Root!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20995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179717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648722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70032" y="305213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649581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814884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3911635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6"/>
            <a:endCxn id="5" idx="2"/>
          </p:cNvCxnSpPr>
          <p:nvPr/>
        </p:nvCxnSpPr>
        <p:spPr>
          <a:xfrm>
            <a:off x="1703825" y="3648722"/>
            <a:ext cx="220415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83032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Updating values</a:t>
            </a:r>
          </a:p>
          <a:p>
            <a:pPr lvl="1"/>
            <a:r>
              <a:rPr lang="en-US" dirty="0"/>
              <a:t>Say we decrease 46 to 15</a:t>
            </a:r>
          </a:p>
          <a:p>
            <a:pPr lvl="2"/>
            <a:r>
              <a:rPr lang="en-US" dirty="0"/>
              <a:t>Move to root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38752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20995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387527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258178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25817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4904950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179717" y="3386668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15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4904950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663387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3911635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814884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782286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429058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3910776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648722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70032" y="3052133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29077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649581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3910776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3910776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814884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3911635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6"/>
            <a:endCxn id="5" idx="2"/>
          </p:cNvCxnSpPr>
          <p:nvPr/>
        </p:nvCxnSpPr>
        <p:spPr>
          <a:xfrm>
            <a:off x="1703825" y="3648722"/>
            <a:ext cx="220415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577699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Updating values</a:t>
            </a:r>
          </a:p>
          <a:p>
            <a:pPr lvl="1"/>
            <a:r>
              <a:rPr lang="en-US" dirty="0"/>
              <a:t>Say we decrease 46 to 15</a:t>
            </a:r>
          </a:p>
          <a:p>
            <a:pPr lvl="2"/>
            <a:r>
              <a:rPr lang="en-US" dirty="0"/>
              <a:t>Move to root</a:t>
            </a:r>
          </a:p>
          <a:p>
            <a:pPr lvl="2"/>
            <a:r>
              <a:rPr lang="en-US" dirty="0"/>
              <a:t>If parent (24) is unmarked, then we mark it and end!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38837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565943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508336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179717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15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508336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84180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993300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960702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607474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4089192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827138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70032" y="3230549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827997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4089192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4089192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993300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4090051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6"/>
            <a:endCxn id="5" idx="2"/>
          </p:cNvCxnSpPr>
          <p:nvPr/>
        </p:nvCxnSpPr>
        <p:spPr>
          <a:xfrm>
            <a:off x="1703825" y="3827138"/>
            <a:ext cx="220415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97469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Updating values</a:t>
            </a:r>
          </a:p>
          <a:p>
            <a:pPr lvl="1"/>
            <a:r>
              <a:rPr lang="en-US" dirty="0"/>
              <a:t>Say we decrease 35 to 5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38837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565943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508336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179717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15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508336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34716" y="584180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993300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960702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8" idx="0"/>
            <a:endCxn id="17" idx="4"/>
          </p:cNvCxnSpPr>
          <p:nvPr/>
        </p:nvCxnSpPr>
        <p:spPr>
          <a:xfrm flipV="1">
            <a:off x="1796770" y="5607474"/>
            <a:ext cx="0" cy="2343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4089192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827138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70032" y="3230549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827997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4089192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4089192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993300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4090051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6"/>
            <a:endCxn id="5" idx="2"/>
          </p:cNvCxnSpPr>
          <p:nvPr/>
        </p:nvCxnSpPr>
        <p:spPr>
          <a:xfrm>
            <a:off x="1703825" y="3827138"/>
            <a:ext cx="2204153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46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pPr lvl="2"/>
            <a:r>
              <a:rPr lang="en-US" dirty="0"/>
              <a:t>Binomial tree of order 2, B_2</a:t>
            </a:r>
          </a:p>
          <a:p>
            <a:pPr lvl="3"/>
            <a:r>
              <a:rPr lang="en-US" dirty="0"/>
              <a:t>Has 2^2 nodes = 4 nodes</a:t>
            </a:r>
          </a:p>
          <a:p>
            <a:pPr lvl="3"/>
            <a:r>
              <a:rPr lang="en-US" dirty="0"/>
              <a:t>Built by merging 2x B_1 trees</a:t>
            </a:r>
          </a:p>
          <a:p>
            <a:pPr lvl="3"/>
            <a:r>
              <a:rPr lang="en-US" dirty="0"/>
              <a:t>Root has a B_0 and B_1 tree</a:t>
            </a:r>
          </a:p>
          <a:p>
            <a:pPr lvl="2"/>
            <a:r>
              <a:rPr lang="en-US" dirty="0"/>
              <a:t>So what is the tree of order 3, B_3?</a:t>
            </a:r>
          </a:p>
          <a:p>
            <a:pPr lvl="3"/>
            <a:r>
              <a:rPr lang="en-US" dirty="0"/>
              <a:t>Has 2^3 nodes = 8 notes</a:t>
            </a:r>
          </a:p>
          <a:p>
            <a:pPr lvl="3"/>
            <a:r>
              <a:rPr lang="en-US" dirty="0"/>
              <a:t>Built by merging 2x B_2 trees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419906" y="4980801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077B7-0671-45DB-BA35-4E32F7CA4FDA}"/>
              </a:ext>
            </a:extLst>
          </p:cNvPr>
          <p:cNvSpPr txBox="1"/>
          <p:nvPr/>
        </p:nvSpPr>
        <p:spPr>
          <a:xfrm>
            <a:off x="4538839" y="4976582"/>
            <a:ext cx="3770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=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3821701" y="417566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3821700" y="500599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4086105" y="4704472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2904555" y="503471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2904554" y="586503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18" idx="4"/>
            <a:endCxn id="19" idx="0"/>
          </p:cNvCxnSpPr>
          <p:nvPr/>
        </p:nvCxnSpPr>
        <p:spPr>
          <a:xfrm flipH="1">
            <a:off x="3168959" y="556352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 flipH="1">
            <a:off x="3168960" y="4627030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64F7D37-1766-4FDA-A869-A3AD19028876}"/>
              </a:ext>
            </a:extLst>
          </p:cNvPr>
          <p:cNvSpPr/>
          <p:nvPr/>
        </p:nvSpPr>
        <p:spPr>
          <a:xfrm>
            <a:off x="1783474" y="417238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434D91-5436-494A-93CD-9356DCD17157}"/>
              </a:ext>
            </a:extLst>
          </p:cNvPr>
          <p:cNvSpPr/>
          <p:nvPr/>
        </p:nvSpPr>
        <p:spPr>
          <a:xfrm>
            <a:off x="1783473" y="500270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989705-A247-4E20-A8BF-80B3C45A5EF4}"/>
              </a:ext>
            </a:extLst>
          </p:cNvPr>
          <p:cNvCxnSpPr>
            <a:stCxn id="22" idx="4"/>
            <a:endCxn id="23" idx="0"/>
          </p:cNvCxnSpPr>
          <p:nvPr/>
        </p:nvCxnSpPr>
        <p:spPr>
          <a:xfrm flipH="1">
            <a:off x="2047878" y="470119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B29D1B0-63AC-44DB-90BD-F779BAFF3E5A}"/>
              </a:ext>
            </a:extLst>
          </p:cNvPr>
          <p:cNvSpPr/>
          <p:nvPr/>
        </p:nvSpPr>
        <p:spPr>
          <a:xfrm>
            <a:off x="866328" y="503143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98EAD2-4296-4357-9927-3700F272C4D7}"/>
              </a:ext>
            </a:extLst>
          </p:cNvPr>
          <p:cNvSpPr/>
          <p:nvPr/>
        </p:nvSpPr>
        <p:spPr>
          <a:xfrm>
            <a:off x="866327" y="586175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0E840E-DEBF-44D9-ACF9-E781C6B39F04}"/>
              </a:ext>
            </a:extLst>
          </p:cNvPr>
          <p:cNvCxnSpPr>
            <a:stCxn id="25" idx="4"/>
            <a:endCxn id="26" idx="0"/>
          </p:cNvCxnSpPr>
          <p:nvPr/>
        </p:nvCxnSpPr>
        <p:spPr>
          <a:xfrm flipH="1">
            <a:off x="1130732" y="556024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3254D1D-9945-478B-A3A1-913B1721C3DF}"/>
              </a:ext>
            </a:extLst>
          </p:cNvPr>
          <p:cNvCxnSpPr>
            <a:cxnSpLocks/>
            <a:stCxn id="22" idx="3"/>
            <a:endCxn id="25" idx="0"/>
          </p:cNvCxnSpPr>
          <p:nvPr/>
        </p:nvCxnSpPr>
        <p:spPr>
          <a:xfrm flipH="1">
            <a:off x="1130733" y="4623749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93489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Updating values</a:t>
            </a:r>
          </a:p>
          <a:p>
            <a:pPr lvl="1"/>
            <a:r>
              <a:rPr lang="en-US" dirty="0"/>
              <a:t>Say we decrease 35 to 5</a:t>
            </a:r>
          </a:p>
          <a:p>
            <a:pPr lvl="2"/>
            <a:r>
              <a:rPr lang="en-US" dirty="0"/>
              <a:t>Move to root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38837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565943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508336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581160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15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508336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506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993300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960702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4089192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827138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70032" y="3230549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827997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4089192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4089192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993300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4090051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6"/>
            <a:endCxn id="5" idx="2"/>
          </p:cNvCxnSpPr>
          <p:nvPr/>
        </p:nvCxnSpPr>
        <p:spPr>
          <a:xfrm>
            <a:off x="2105268" y="3827138"/>
            <a:ext cx="180271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8" idx="6"/>
            <a:endCxn id="16" idx="2"/>
          </p:cNvCxnSpPr>
          <p:nvPr/>
        </p:nvCxnSpPr>
        <p:spPr>
          <a:xfrm flipV="1">
            <a:off x="833614" y="3827138"/>
            <a:ext cx="747546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385077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Updating values</a:t>
            </a:r>
          </a:p>
          <a:p>
            <a:pPr lvl="1"/>
            <a:r>
              <a:rPr lang="en-US" dirty="0"/>
              <a:t>Say we decrease 35 to 5</a:t>
            </a:r>
          </a:p>
          <a:p>
            <a:pPr lvl="2"/>
            <a:r>
              <a:rPr lang="en-US" dirty="0"/>
              <a:t>Move to root?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38837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565943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508336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581160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15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508336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506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993300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960702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4089192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827138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70032" y="3230549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827997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4089192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4089192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993300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4090051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6"/>
            <a:endCxn id="5" idx="2"/>
          </p:cNvCxnSpPr>
          <p:nvPr/>
        </p:nvCxnSpPr>
        <p:spPr>
          <a:xfrm>
            <a:off x="2105268" y="3827138"/>
            <a:ext cx="180271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8" idx="6"/>
            <a:endCxn id="16" idx="2"/>
          </p:cNvCxnSpPr>
          <p:nvPr/>
        </p:nvCxnSpPr>
        <p:spPr>
          <a:xfrm flipV="1">
            <a:off x="833614" y="3827138"/>
            <a:ext cx="747546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199520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Updating values</a:t>
            </a:r>
          </a:p>
          <a:p>
            <a:pPr lvl="1"/>
            <a:r>
              <a:rPr lang="en-US" dirty="0"/>
              <a:t>Say we decrease 35 to 5</a:t>
            </a:r>
          </a:p>
          <a:p>
            <a:pPr lvl="2"/>
            <a:r>
              <a:rPr lang="en-US" dirty="0"/>
              <a:t>Move to root? Left of the pointer!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38837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565943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508336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581160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508336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506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993300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960702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4089192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827138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170032" y="3230549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827997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4089192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4089192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993300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4090051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6"/>
            <a:endCxn id="5" idx="2"/>
          </p:cNvCxnSpPr>
          <p:nvPr/>
        </p:nvCxnSpPr>
        <p:spPr>
          <a:xfrm>
            <a:off x="2105268" y="3827138"/>
            <a:ext cx="180271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8" idx="6"/>
            <a:endCxn id="16" idx="2"/>
          </p:cNvCxnSpPr>
          <p:nvPr/>
        </p:nvCxnSpPr>
        <p:spPr>
          <a:xfrm flipV="1">
            <a:off x="833614" y="3827138"/>
            <a:ext cx="747546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34616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Updating values</a:t>
            </a:r>
          </a:p>
          <a:p>
            <a:pPr lvl="1"/>
            <a:r>
              <a:rPr lang="en-US" dirty="0"/>
              <a:t>Say we decrease 35 to 5</a:t>
            </a:r>
          </a:p>
          <a:p>
            <a:pPr lvl="2"/>
            <a:r>
              <a:rPr lang="en-US" dirty="0"/>
              <a:t>Move to root? Left of the pointer!</a:t>
            </a:r>
          </a:p>
          <a:p>
            <a:pPr lvl="2"/>
            <a:r>
              <a:rPr lang="en-US" dirty="0"/>
              <a:t>Update pointer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38837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565943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508336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581160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508336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506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993300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960702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4089192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827138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20749" y="3230549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827997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4089192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4089192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993300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4090051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6"/>
            <a:endCxn id="5" idx="2"/>
          </p:cNvCxnSpPr>
          <p:nvPr/>
        </p:nvCxnSpPr>
        <p:spPr>
          <a:xfrm>
            <a:off x="2105268" y="3827138"/>
            <a:ext cx="180271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8" idx="6"/>
            <a:endCxn id="16" idx="2"/>
          </p:cNvCxnSpPr>
          <p:nvPr/>
        </p:nvCxnSpPr>
        <p:spPr>
          <a:xfrm flipV="1">
            <a:off x="833614" y="3827138"/>
            <a:ext cx="747546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21299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Updating values</a:t>
            </a:r>
          </a:p>
          <a:p>
            <a:pPr lvl="1"/>
            <a:r>
              <a:rPr lang="en-US" dirty="0"/>
              <a:t>Say we decrease 35 to 5</a:t>
            </a:r>
          </a:p>
          <a:p>
            <a:pPr lvl="2"/>
            <a:r>
              <a:rPr lang="en-US" dirty="0"/>
              <a:t>The parent (26) is marked… so how?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38837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565943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508336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581160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508336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506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993300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960702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4089192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827138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20749" y="3230549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827997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4089192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4089192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993300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4090051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6"/>
            <a:endCxn id="5" idx="2"/>
          </p:cNvCxnSpPr>
          <p:nvPr/>
        </p:nvCxnSpPr>
        <p:spPr>
          <a:xfrm>
            <a:off x="2105268" y="3827138"/>
            <a:ext cx="180271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8" idx="6"/>
            <a:endCxn id="16" idx="2"/>
          </p:cNvCxnSpPr>
          <p:nvPr/>
        </p:nvCxnSpPr>
        <p:spPr>
          <a:xfrm flipV="1">
            <a:off x="833614" y="3827138"/>
            <a:ext cx="747546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8940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Updating values</a:t>
            </a:r>
          </a:p>
          <a:p>
            <a:pPr lvl="1"/>
            <a:r>
              <a:rPr lang="en-US" dirty="0"/>
              <a:t>Say we decrease 35 to 5</a:t>
            </a:r>
          </a:p>
          <a:p>
            <a:pPr lvl="2"/>
            <a:r>
              <a:rPr lang="en-US" dirty="0"/>
              <a:t>The parent (26) is marked… so how? Repeat the same!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38837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565943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508336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581160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34716" y="5083366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506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993300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7" idx="0"/>
            <a:endCxn id="9" idx="4"/>
          </p:cNvCxnSpPr>
          <p:nvPr/>
        </p:nvCxnSpPr>
        <p:spPr>
          <a:xfrm flipV="1">
            <a:off x="1796770" y="4960702"/>
            <a:ext cx="431163" cy="1226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4089192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827138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20749" y="3230549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827997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4089192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4089192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993300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4090051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6"/>
            <a:endCxn id="5" idx="2"/>
          </p:cNvCxnSpPr>
          <p:nvPr/>
        </p:nvCxnSpPr>
        <p:spPr>
          <a:xfrm>
            <a:off x="2105268" y="3827138"/>
            <a:ext cx="180271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8" idx="6"/>
            <a:endCxn id="16" idx="2"/>
          </p:cNvCxnSpPr>
          <p:nvPr/>
        </p:nvCxnSpPr>
        <p:spPr>
          <a:xfrm flipV="1">
            <a:off x="833614" y="3827138"/>
            <a:ext cx="747546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376489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Updating values</a:t>
            </a:r>
          </a:p>
          <a:p>
            <a:pPr lvl="1"/>
            <a:r>
              <a:rPr lang="en-US" dirty="0"/>
              <a:t>Say we decrease 35 to 5</a:t>
            </a:r>
          </a:p>
          <a:p>
            <a:pPr lvl="2"/>
            <a:r>
              <a:rPr lang="en-US" dirty="0"/>
              <a:t>The parent (26) is marked… so how? Repeat the same! And </a:t>
            </a:r>
            <a:r>
              <a:rPr lang="en-US" dirty="0">
                <a:solidFill>
                  <a:srgbClr val="FF0000"/>
                </a:solidFill>
              </a:rPr>
              <a:t>left/ right pointer doesn’t matter</a:t>
            </a:r>
            <a:r>
              <a:rPr lang="en-US" dirty="0"/>
              <a:t> really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38837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565943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508336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581160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593163" y="3565943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506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993300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4089192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827138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20749" y="3230549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827997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4089192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4089192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993300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4090051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7" idx="6"/>
            <a:endCxn id="5" idx="2"/>
          </p:cNvCxnSpPr>
          <p:nvPr/>
        </p:nvCxnSpPr>
        <p:spPr>
          <a:xfrm flipV="1">
            <a:off x="3117271" y="3827138"/>
            <a:ext cx="790707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8" idx="6"/>
            <a:endCxn id="16" idx="2"/>
          </p:cNvCxnSpPr>
          <p:nvPr/>
        </p:nvCxnSpPr>
        <p:spPr>
          <a:xfrm flipV="1">
            <a:off x="833614" y="3827138"/>
            <a:ext cx="747546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6"/>
            <a:endCxn id="17" idx="2"/>
          </p:cNvCxnSpPr>
          <p:nvPr/>
        </p:nvCxnSpPr>
        <p:spPr>
          <a:xfrm>
            <a:off x="2105268" y="3827138"/>
            <a:ext cx="487895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14171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Updating values</a:t>
            </a:r>
          </a:p>
          <a:p>
            <a:pPr lvl="1"/>
            <a:r>
              <a:rPr lang="en-US" dirty="0"/>
              <a:t>Say we decrease 35 to 5</a:t>
            </a:r>
          </a:p>
          <a:p>
            <a:pPr lvl="2"/>
            <a:r>
              <a:rPr lang="en-US" dirty="0"/>
              <a:t>The parent (26) is marked… so how? Repeat the same!</a:t>
            </a:r>
          </a:p>
          <a:p>
            <a:pPr lvl="2"/>
            <a:r>
              <a:rPr lang="en-US" dirty="0"/>
              <a:t>And unmark it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38837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565943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508336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581160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593163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506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993300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4089192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827138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20749" y="3230549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827997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4089192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4089192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993300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4090051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7" idx="6"/>
            <a:endCxn id="5" idx="2"/>
          </p:cNvCxnSpPr>
          <p:nvPr/>
        </p:nvCxnSpPr>
        <p:spPr>
          <a:xfrm flipV="1">
            <a:off x="3117271" y="3827138"/>
            <a:ext cx="790707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8" idx="6"/>
            <a:endCxn id="16" idx="2"/>
          </p:cNvCxnSpPr>
          <p:nvPr/>
        </p:nvCxnSpPr>
        <p:spPr>
          <a:xfrm flipV="1">
            <a:off x="833614" y="3827138"/>
            <a:ext cx="747546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6"/>
            <a:endCxn id="17" idx="2"/>
          </p:cNvCxnSpPr>
          <p:nvPr/>
        </p:nvCxnSpPr>
        <p:spPr>
          <a:xfrm>
            <a:off x="2105268" y="3827138"/>
            <a:ext cx="487895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69944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Updating values</a:t>
            </a:r>
          </a:p>
          <a:p>
            <a:pPr lvl="1"/>
            <a:r>
              <a:rPr lang="en-US" dirty="0"/>
              <a:t>Say we decrease 35 to 5</a:t>
            </a:r>
          </a:p>
          <a:p>
            <a:pPr lvl="2"/>
            <a:r>
              <a:rPr lang="en-US" dirty="0"/>
              <a:t>The parent (26) is marked… so how? Repeat the same!</a:t>
            </a:r>
          </a:p>
          <a:p>
            <a:pPr lvl="2"/>
            <a:r>
              <a:rPr lang="en-US" dirty="0"/>
              <a:t>And unmark it, check if pointer needs to be updated… no here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38837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565943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508336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581160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593163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506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993300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4089192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827138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20749" y="3230549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827997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4089192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4089192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993300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4090051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7" idx="6"/>
            <a:endCxn id="5" idx="2"/>
          </p:cNvCxnSpPr>
          <p:nvPr/>
        </p:nvCxnSpPr>
        <p:spPr>
          <a:xfrm flipV="1">
            <a:off x="3117271" y="3827138"/>
            <a:ext cx="790707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8" idx="6"/>
            <a:endCxn id="16" idx="2"/>
          </p:cNvCxnSpPr>
          <p:nvPr/>
        </p:nvCxnSpPr>
        <p:spPr>
          <a:xfrm flipV="1">
            <a:off x="833614" y="3827138"/>
            <a:ext cx="747546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6"/>
            <a:endCxn id="17" idx="2"/>
          </p:cNvCxnSpPr>
          <p:nvPr/>
        </p:nvCxnSpPr>
        <p:spPr>
          <a:xfrm>
            <a:off x="2105268" y="3827138"/>
            <a:ext cx="487895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516100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Updating values</a:t>
            </a:r>
          </a:p>
          <a:p>
            <a:pPr lvl="1"/>
            <a:r>
              <a:rPr lang="en-US" dirty="0"/>
              <a:t>Say we decrease 35 to 5</a:t>
            </a:r>
          </a:p>
          <a:p>
            <a:pPr lvl="2"/>
            <a:r>
              <a:rPr lang="en-US" dirty="0"/>
              <a:t>The parent (24) is marked, we repeat the same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965879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38837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565943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508336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581160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593163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506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993300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4089192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827138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20749" y="3230549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827997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4089192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9" idx="0"/>
            <a:endCxn id="5" idx="4"/>
          </p:cNvCxnSpPr>
          <p:nvPr/>
        </p:nvCxnSpPr>
        <p:spPr>
          <a:xfrm flipV="1">
            <a:off x="2227933" y="4089192"/>
            <a:ext cx="1942099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993300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4090051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7" idx="6"/>
            <a:endCxn id="5" idx="2"/>
          </p:cNvCxnSpPr>
          <p:nvPr/>
        </p:nvCxnSpPr>
        <p:spPr>
          <a:xfrm flipV="1">
            <a:off x="3117271" y="3827138"/>
            <a:ext cx="790707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8" idx="6"/>
            <a:endCxn id="16" idx="2"/>
          </p:cNvCxnSpPr>
          <p:nvPr/>
        </p:nvCxnSpPr>
        <p:spPr>
          <a:xfrm flipV="1">
            <a:off x="833614" y="3827138"/>
            <a:ext cx="747546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6"/>
            <a:endCxn id="17" idx="2"/>
          </p:cNvCxnSpPr>
          <p:nvPr/>
        </p:nvCxnSpPr>
        <p:spPr>
          <a:xfrm>
            <a:off x="2105268" y="3827138"/>
            <a:ext cx="487895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504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pPr lvl="2"/>
            <a:r>
              <a:rPr lang="en-US" dirty="0"/>
              <a:t>Binomial tree of order 2, B_2</a:t>
            </a:r>
          </a:p>
          <a:p>
            <a:pPr lvl="3"/>
            <a:r>
              <a:rPr lang="en-US" dirty="0"/>
              <a:t>Has 2^2 nodes = 4 nodes</a:t>
            </a:r>
          </a:p>
          <a:p>
            <a:pPr lvl="3"/>
            <a:r>
              <a:rPr lang="en-US" dirty="0"/>
              <a:t>Built by merging 2x B_1 trees</a:t>
            </a:r>
          </a:p>
          <a:p>
            <a:pPr lvl="3"/>
            <a:r>
              <a:rPr lang="en-US" dirty="0"/>
              <a:t>Root has a B_0 and B_1 tree</a:t>
            </a:r>
          </a:p>
          <a:p>
            <a:pPr lvl="2"/>
            <a:r>
              <a:rPr lang="en-US" dirty="0"/>
              <a:t>So what is the tree of order 3, B_3?</a:t>
            </a:r>
          </a:p>
          <a:p>
            <a:pPr lvl="3"/>
            <a:r>
              <a:rPr lang="en-US" dirty="0"/>
              <a:t>Has 2^3 nodes = 8 notes</a:t>
            </a:r>
          </a:p>
          <a:p>
            <a:pPr lvl="3"/>
            <a:r>
              <a:rPr lang="en-US" dirty="0"/>
              <a:t>Built by merging 2x B_2 trees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419906" y="4980801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077B7-0671-45DB-BA35-4E32F7CA4FDA}"/>
              </a:ext>
            </a:extLst>
          </p:cNvPr>
          <p:cNvSpPr txBox="1"/>
          <p:nvPr/>
        </p:nvSpPr>
        <p:spPr>
          <a:xfrm>
            <a:off x="4538839" y="4976582"/>
            <a:ext cx="3770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=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3821701" y="417566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3821700" y="500599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4086105" y="4704472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2904555" y="503471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2904554" y="586503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18" idx="4"/>
            <a:endCxn id="19" idx="0"/>
          </p:cNvCxnSpPr>
          <p:nvPr/>
        </p:nvCxnSpPr>
        <p:spPr>
          <a:xfrm flipH="1">
            <a:off x="3168959" y="556352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 flipH="1">
            <a:off x="3168960" y="4627030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64F7D37-1766-4FDA-A869-A3AD19028876}"/>
              </a:ext>
            </a:extLst>
          </p:cNvPr>
          <p:cNvSpPr/>
          <p:nvPr/>
        </p:nvSpPr>
        <p:spPr>
          <a:xfrm>
            <a:off x="1783474" y="417238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434D91-5436-494A-93CD-9356DCD17157}"/>
              </a:ext>
            </a:extLst>
          </p:cNvPr>
          <p:cNvSpPr/>
          <p:nvPr/>
        </p:nvSpPr>
        <p:spPr>
          <a:xfrm>
            <a:off x="1783473" y="500270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989705-A247-4E20-A8BF-80B3C45A5EF4}"/>
              </a:ext>
            </a:extLst>
          </p:cNvPr>
          <p:cNvCxnSpPr>
            <a:stCxn id="22" idx="4"/>
            <a:endCxn id="23" idx="0"/>
          </p:cNvCxnSpPr>
          <p:nvPr/>
        </p:nvCxnSpPr>
        <p:spPr>
          <a:xfrm flipH="1">
            <a:off x="2047878" y="470119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B29D1B0-63AC-44DB-90BD-F779BAFF3E5A}"/>
              </a:ext>
            </a:extLst>
          </p:cNvPr>
          <p:cNvSpPr/>
          <p:nvPr/>
        </p:nvSpPr>
        <p:spPr>
          <a:xfrm>
            <a:off x="866328" y="503143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98EAD2-4296-4357-9927-3700F272C4D7}"/>
              </a:ext>
            </a:extLst>
          </p:cNvPr>
          <p:cNvSpPr/>
          <p:nvPr/>
        </p:nvSpPr>
        <p:spPr>
          <a:xfrm>
            <a:off x="866327" y="586175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0E840E-DEBF-44D9-ACF9-E781C6B39F04}"/>
              </a:ext>
            </a:extLst>
          </p:cNvPr>
          <p:cNvCxnSpPr>
            <a:stCxn id="25" idx="4"/>
            <a:endCxn id="26" idx="0"/>
          </p:cNvCxnSpPr>
          <p:nvPr/>
        </p:nvCxnSpPr>
        <p:spPr>
          <a:xfrm flipH="1">
            <a:off x="1130732" y="556024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3254D1D-9945-478B-A3A1-913B1721C3DF}"/>
              </a:ext>
            </a:extLst>
          </p:cNvPr>
          <p:cNvCxnSpPr>
            <a:cxnSpLocks/>
            <a:stCxn id="22" idx="3"/>
            <a:endCxn id="25" idx="0"/>
          </p:cNvCxnSpPr>
          <p:nvPr/>
        </p:nvCxnSpPr>
        <p:spPr>
          <a:xfrm flipH="1">
            <a:off x="1130733" y="4623749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05037" y="417238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05036" y="500270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8" idx="4"/>
            <a:endCxn id="59" idx="0"/>
          </p:cNvCxnSpPr>
          <p:nvPr/>
        </p:nvCxnSpPr>
        <p:spPr>
          <a:xfrm flipH="1">
            <a:off x="6469441" y="470119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287891" y="503143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287890" y="586175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61" idx="4"/>
            <a:endCxn id="62" idx="0"/>
          </p:cNvCxnSpPr>
          <p:nvPr/>
        </p:nvCxnSpPr>
        <p:spPr>
          <a:xfrm flipH="1">
            <a:off x="5552295" y="556024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8" idx="3"/>
            <a:endCxn id="61" idx="0"/>
          </p:cNvCxnSpPr>
          <p:nvPr/>
        </p:nvCxnSpPr>
        <p:spPr>
          <a:xfrm flipH="1">
            <a:off x="5552296" y="4623749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137006" y="332117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137005" y="415149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8401410" y="384998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19860" y="418022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19859" y="501054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5" idx="4"/>
            <a:endCxn id="76" idx="0"/>
          </p:cNvCxnSpPr>
          <p:nvPr/>
        </p:nvCxnSpPr>
        <p:spPr>
          <a:xfrm flipH="1">
            <a:off x="7484264" y="470903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2" idx="3"/>
            <a:endCxn id="75" idx="0"/>
          </p:cNvCxnSpPr>
          <p:nvPr/>
        </p:nvCxnSpPr>
        <p:spPr>
          <a:xfrm flipH="1">
            <a:off x="7484265" y="3772539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2" idx="2"/>
            <a:endCxn id="58" idx="0"/>
          </p:cNvCxnSpPr>
          <p:nvPr/>
        </p:nvCxnSpPr>
        <p:spPr>
          <a:xfrm flipH="1">
            <a:off x="6469442" y="3585577"/>
            <a:ext cx="1667564" cy="58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47691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Updating values</a:t>
            </a:r>
          </a:p>
          <a:p>
            <a:pPr lvl="1"/>
            <a:r>
              <a:rPr lang="en-US" dirty="0"/>
              <a:t>Say we decrease 35 to 5</a:t>
            </a:r>
          </a:p>
          <a:p>
            <a:pPr lvl="2"/>
            <a:r>
              <a:rPr lang="en-US" dirty="0"/>
              <a:t>The parent (24) is marked, we repeat the same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017814" y="356508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38837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565943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508336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123961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135964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506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993300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4089192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827138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63550" y="3230549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827997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4089192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993300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4090051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9" idx="6"/>
            <a:endCxn id="5" idx="2"/>
          </p:cNvCxnSpPr>
          <p:nvPr/>
        </p:nvCxnSpPr>
        <p:spPr>
          <a:xfrm>
            <a:off x="3541922" y="3827138"/>
            <a:ext cx="36605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8" idx="6"/>
          </p:cNvCxnSpPr>
          <p:nvPr/>
        </p:nvCxnSpPr>
        <p:spPr>
          <a:xfrm flipV="1">
            <a:off x="833614" y="3827138"/>
            <a:ext cx="290347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6"/>
            <a:endCxn id="17" idx="2"/>
          </p:cNvCxnSpPr>
          <p:nvPr/>
        </p:nvCxnSpPr>
        <p:spPr>
          <a:xfrm>
            <a:off x="1648069" y="3827138"/>
            <a:ext cx="487895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9" idx="2"/>
          </p:cNvCxnSpPr>
          <p:nvPr/>
        </p:nvCxnSpPr>
        <p:spPr>
          <a:xfrm flipV="1">
            <a:off x="2660072" y="3827138"/>
            <a:ext cx="35774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751061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Updating values</a:t>
            </a:r>
          </a:p>
          <a:p>
            <a:pPr lvl="1"/>
            <a:r>
              <a:rPr lang="en-US" dirty="0"/>
              <a:t>Say we decrease 35 to 5</a:t>
            </a:r>
          </a:p>
          <a:p>
            <a:pPr lvl="2"/>
            <a:r>
              <a:rPr lang="en-US" dirty="0"/>
              <a:t>The parent (24) is marked, we repeat the same and unmark it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017814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38837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565943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508336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123961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135964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506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993300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4089192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827138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63550" y="3230549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827997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4089192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993300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4090051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9" idx="6"/>
            <a:endCxn id="5" idx="2"/>
          </p:cNvCxnSpPr>
          <p:nvPr/>
        </p:nvCxnSpPr>
        <p:spPr>
          <a:xfrm>
            <a:off x="3541922" y="3827138"/>
            <a:ext cx="36605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8" idx="6"/>
          </p:cNvCxnSpPr>
          <p:nvPr/>
        </p:nvCxnSpPr>
        <p:spPr>
          <a:xfrm flipV="1">
            <a:off x="833614" y="3827138"/>
            <a:ext cx="290347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6"/>
            <a:endCxn id="17" idx="2"/>
          </p:cNvCxnSpPr>
          <p:nvPr/>
        </p:nvCxnSpPr>
        <p:spPr>
          <a:xfrm>
            <a:off x="1648069" y="3827138"/>
            <a:ext cx="487895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9" idx="2"/>
          </p:cNvCxnSpPr>
          <p:nvPr/>
        </p:nvCxnSpPr>
        <p:spPr>
          <a:xfrm flipV="1">
            <a:off x="2660072" y="3827138"/>
            <a:ext cx="35774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36732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Updating values</a:t>
            </a:r>
          </a:p>
          <a:p>
            <a:pPr lvl="1"/>
            <a:r>
              <a:rPr lang="en-US" dirty="0"/>
              <a:t>Say we decrease 35 to 5</a:t>
            </a:r>
          </a:p>
          <a:p>
            <a:pPr lvl="2"/>
            <a:r>
              <a:rPr lang="en-US" dirty="0"/>
              <a:t>The parent (7) is unmarked, so we end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56508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017814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38837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565943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508336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123961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135964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506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993300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4089192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827138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63550" y="3230549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827997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4089192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993300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4090051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9" idx="6"/>
            <a:endCxn id="5" idx="2"/>
          </p:cNvCxnSpPr>
          <p:nvPr/>
        </p:nvCxnSpPr>
        <p:spPr>
          <a:xfrm>
            <a:off x="3541922" y="3827138"/>
            <a:ext cx="36605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8" idx="6"/>
          </p:cNvCxnSpPr>
          <p:nvPr/>
        </p:nvCxnSpPr>
        <p:spPr>
          <a:xfrm flipV="1">
            <a:off x="833614" y="3827138"/>
            <a:ext cx="290347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6"/>
            <a:endCxn id="17" idx="2"/>
          </p:cNvCxnSpPr>
          <p:nvPr/>
        </p:nvCxnSpPr>
        <p:spPr>
          <a:xfrm>
            <a:off x="1648069" y="3827138"/>
            <a:ext cx="487895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9" idx="2"/>
          </p:cNvCxnSpPr>
          <p:nvPr/>
        </p:nvCxnSpPr>
        <p:spPr>
          <a:xfrm flipV="1">
            <a:off x="2660072" y="3827138"/>
            <a:ext cx="35774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136783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Complexity?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56508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017814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38837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565943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508336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123961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135964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506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993300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4089192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827138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63550" y="3230549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827997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4089192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993300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4090051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9" idx="6"/>
            <a:endCxn id="5" idx="2"/>
          </p:cNvCxnSpPr>
          <p:nvPr/>
        </p:nvCxnSpPr>
        <p:spPr>
          <a:xfrm>
            <a:off x="3541922" y="3827138"/>
            <a:ext cx="36605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8" idx="6"/>
          </p:cNvCxnSpPr>
          <p:nvPr/>
        </p:nvCxnSpPr>
        <p:spPr>
          <a:xfrm flipV="1">
            <a:off x="833614" y="3827138"/>
            <a:ext cx="290347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6"/>
            <a:endCxn id="17" idx="2"/>
          </p:cNvCxnSpPr>
          <p:nvPr/>
        </p:nvCxnSpPr>
        <p:spPr>
          <a:xfrm>
            <a:off x="1648069" y="3827138"/>
            <a:ext cx="487895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9" idx="2"/>
          </p:cNvCxnSpPr>
          <p:nvPr/>
        </p:nvCxnSpPr>
        <p:spPr>
          <a:xfrm flipV="1">
            <a:off x="2660072" y="3827138"/>
            <a:ext cx="35774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150423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Decrease-priority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Complexity?</a:t>
            </a:r>
          </a:p>
          <a:p>
            <a:pPr lvl="1"/>
            <a:r>
              <a:rPr lang="en-US" dirty="0"/>
              <a:t>O(1) amortized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907978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23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7978" y="356508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148841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17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017814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24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218772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732790" y="538837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52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607798" y="3565943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18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07798" y="4436594"/>
            <a:ext cx="524108" cy="524108"/>
          </a:xfrm>
          <a:prstGeom prst="ellipse">
            <a:avLst/>
          </a:prstGeom>
          <a:solidFill>
            <a:srgbClr val="FFFF00"/>
          </a:solidFill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39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7218772" y="443659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41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48841" y="5083366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30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123961" y="3565084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5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2135964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26</a:t>
            </a:r>
            <a:endParaRPr lang="en-MY" sz="1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309506" y="3565943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15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>
            <a:stCxn id="13" idx="0"/>
            <a:endCxn id="12" idx="4"/>
          </p:cNvCxnSpPr>
          <p:nvPr/>
        </p:nvCxnSpPr>
        <p:spPr>
          <a:xfrm flipV="1">
            <a:off x="5869852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4" idx="0"/>
            <a:endCxn id="10" idx="4"/>
          </p:cNvCxnSpPr>
          <p:nvPr/>
        </p:nvCxnSpPr>
        <p:spPr>
          <a:xfrm flipV="1">
            <a:off x="7480826" y="4090051"/>
            <a:ext cx="0" cy="3465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5" idx="0"/>
          </p:cNvCxnSpPr>
          <p:nvPr/>
        </p:nvCxnSpPr>
        <p:spPr>
          <a:xfrm flipV="1">
            <a:off x="3410895" y="4993300"/>
            <a:ext cx="1" cy="900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" idx="0"/>
            <a:endCxn id="5" idx="4"/>
          </p:cNvCxnSpPr>
          <p:nvPr/>
        </p:nvCxnSpPr>
        <p:spPr>
          <a:xfrm flipV="1">
            <a:off x="4170032" y="4089192"/>
            <a:ext cx="0" cy="347402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6"/>
            <a:endCxn id="12" idx="2"/>
          </p:cNvCxnSpPr>
          <p:nvPr/>
        </p:nvCxnSpPr>
        <p:spPr>
          <a:xfrm>
            <a:off x="4432086" y="3827138"/>
            <a:ext cx="117571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463550" y="3230549"/>
            <a:ext cx="0" cy="3345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732790" y="4469192"/>
            <a:ext cx="524108" cy="524108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21</a:t>
            </a:r>
            <a:endParaRPr lang="en-MY" sz="1400" b="1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2" idx="6"/>
            <a:endCxn id="10" idx="2"/>
          </p:cNvCxnSpPr>
          <p:nvPr/>
        </p:nvCxnSpPr>
        <p:spPr>
          <a:xfrm>
            <a:off x="6131906" y="3827997"/>
            <a:ext cx="108686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6" idx="0"/>
            <a:endCxn id="5" idx="4"/>
          </p:cNvCxnSpPr>
          <p:nvPr/>
        </p:nvCxnSpPr>
        <p:spPr>
          <a:xfrm flipV="1">
            <a:off x="3410895" y="4089192"/>
            <a:ext cx="759137" cy="380000"/>
          </a:xfrm>
          <a:prstGeom prst="line">
            <a:avLst/>
          </a:prstGeom>
          <a:ln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11" idx="0"/>
            <a:endCxn id="34" idx="4"/>
          </p:cNvCxnSpPr>
          <p:nvPr/>
        </p:nvCxnSpPr>
        <p:spPr>
          <a:xfrm flipV="1">
            <a:off x="4994844" y="4993300"/>
            <a:ext cx="0" cy="3950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  <a:endCxn id="12" idx="4"/>
          </p:cNvCxnSpPr>
          <p:nvPr/>
        </p:nvCxnSpPr>
        <p:spPr>
          <a:xfrm flipV="1">
            <a:off x="4994844" y="4090051"/>
            <a:ext cx="875008" cy="3791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9" idx="6"/>
            <a:endCxn id="5" idx="2"/>
          </p:cNvCxnSpPr>
          <p:nvPr/>
        </p:nvCxnSpPr>
        <p:spPr>
          <a:xfrm>
            <a:off x="3541922" y="3827138"/>
            <a:ext cx="36605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8" idx="6"/>
          </p:cNvCxnSpPr>
          <p:nvPr/>
        </p:nvCxnSpPr>
        <p:spPr>
          <a:xfrm flipV="1">
            <a:off x="833614" y="3827138"/>
            <a:ext cx="290347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6"/>
            <a:endCxn id="17" idx="2"/>
          </p:cNvCxnSpPr>
          <p:nvPr/>
        </p:nvCxnSpPr>
        <p:spPr>
          <a:xfrm>
            <a:off x="1648069" y="3827138"/>
            <a:ext cx="487895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7" idx="6"/>
            <a:endCxn id="9" idx="2"/>
          </p:cNvCxnSpPr>
          <p:nvPr/>
        </p:nvCxnSpPr>
        <p:spPr>
          <a:xfrm flipV="1">
            <a:off x="2660072" y="3827138"/>
            <a:ext cx="357742" cy="85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5055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21299312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Union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Combining 2 Fibonacci heap?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714642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Union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Combining 2 Fibonacci heap?</a:t>
            </a:r>
          </a:p>
          <a:p>
            <a:pPr lvl="1"/>
            <a:r>
              <a:rPr lang="en-US" dirty="0"/>
              <a:t>O(1)… why?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31193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Union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Combining 2 Fibonacci heap?</a:t>
            </a:r>
          </a:p>
          <a:p>
            <a:pPr lvl="1"/>
            <a:r>
              <a:rPr lang="en-US" dirty="0"/>
              <a:t>O(1)… why? Just relink using the circular link #</a:t>
            </a:r>
            <a:r>
              <a:rPr lang="en-US" dirty="0" err="1"/>
              <a:t>ez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426570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41354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Based on materials developed by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Arun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Konagurthu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408338-6FD2-46B5-A9FF-94CA26F31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4" y="4207415"/>
            <a:ext cx="741997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72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pPr lvl="2"/>
            <a:r>
              <a:rPr lang="en-US" dirty="0"/>
              <a:t>Binomial tree of order 2, B_2</a:t>
            </a:r>
          </a:p>
          <a:p>
            <a:pPr lvl="3"/>
            <a:r>
              <a:rPr lang="en-US" dirty="0"/>
              <a:t>Has 2^2 nodes = 4 nodes</a:t>
            </a:r>
          </a:p>
          <a:p>
            <a:pPr lvl="3"/>
            <a:r>
              <a:rPr lang="en-US" dirty="0"/>
              <a:t>Built by merging 2x B_1 trees</a:t>
            </a:r>
          </a:p>
          <a:p>
            <a:pPr lvl="3"/>
            <a:r>
              <a:rPr lang="en-US" dirty="0"/>
              <a:t>Root has a B_0 and B_1 tree</a:t>
            </a:r>
          </a:p>
          <a:p>
            <a:pPr lvl="2"/>
            <a:r>
              <a:rPr lang="en-US" dirty="0"/>
              <a:t>So what is the tree of order 3, B_3?</a:t>
            </a:r>
          </a:p>
          <a:p>
            <a:pPr lvl="3"/>
            <a:r>
              <a:rPr lang="en-US" dirty="0"/>
              <a:t>Has 2^3 nodes = 8 notes</a:t>
            </a:r>
          </a:p>
          <a:p>
            <a:pPr lvl="3"/>
            <a:r>
              <a:rPr lang="en-US" dirty="0"/>
              <a:t>Built by merging 2x B_2 trees</a:t>
            </a:r>
          </a:p>
          <a:p>
            <a:pPr lvl="3"/>
            <a:r>
              <a:rPr lang="en-US" dirty="0"/>
              <a:t>Root as a B_2, B_1 and B_0 tree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419906" y="4980801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077B7-0671-45DB-BA35-4E32F7CA4FDA}"/>
              </a:ext>
            </a:extLst>
          </p:cNvPr>
          <p:cNvSpPr txBox="1"/>
          <p:nvPr/>
        </p:nvSpPr>
        <p:spPr>
          <a:xfrm>
            <a:off x="4538839" y="4976582"/>
            <a:ext cx="3770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=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3821701" y="417566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3821700" y="500599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4086105" y="4704472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2904555" y="503471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2904554" y="586503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18" idx="4"/>
            <a:endCxn id="19" idx="0"/>
          </p:cNvCxnSpPr>
          <p:nvPr/>
        </p:nvCxnSpPr>
        <p:spPr>
          <a:xfrm flipH="1">
            <a:off x="3168959" y="556352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5" idx="3"/>
            <a:endCxn id="18" idx="0"/>
          </p:cNvCxnSpPr>
          <p:nvPr/>
        </p:nvCxnSpPr>
        <p:spPr>
          <a:xfrm flipH="1">
            <a:off x="3168960" y="4627030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B64F7D37-1766-4FDA-A869-A3AD19028876}"/>
              </a:ext>
            </a:extLst>
          </p:cNvPr>
          <p:cNvSpPr/>
          <p:nvPr/>
        </p:nvSpPr>
        <p:spPr>
          <a:xfrm>
            <a:off x="1783474" y="417238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434D91-5436-494A-93CD-9356DCD17157}"/>
              </a:ext>
            </a:extLst>
          </p:cNvPr>
          <p:cNvSpPr/>
          <p:nvPr/>
        </p:nvSpPr>
        <p:spPr>
          <a:xfrm>
            <a:off x="1783473" y="500270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4989705-A247-4E20-A8BF-80B3C45A5EF4}"/>
              </a:ext>
            </a:extLst>
          </p:cNvPr>
          <p:cNvCxnSpPr>
            <a:stCxn id="22" idx="4"/>
            <a:endCxn id="23" idx="0"/>
          </p:cNvCxnSpPr>
          <p:nvPr/>
        </p:nvCxnSpPr>
        <p:spPr>
          <a:xfrm flipH="1">
            <a:off x="2047878" y="470119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B29D1B0-63AC-44DB-90BD-F779BAFF3E5A}"/>
              </a:ext>
            </a:extLst>
          </p:cNvPr>
          <p:cNvSpPr/>
          <p:nvPr/>
        </p:nvSpPr>
        <p:spPr>
          <a:xfrm>
            <a:off x="866328" y="503143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98EAD2-4296-4357-9927-3700F272C4D7}"/>
              </a:ext>
            </a:extLst>
          </p:cNvPr>
          <p:cNvSpPr/>
          <p:nvPr/>
        </p:nvSpPr>
        <p:spPr>
          <a:xfrm>
            <a:off x="866327" y="586175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0E840E-DEBF-44D9-ACF9-E781C6B39F04}"/>
              </a:ext>
            </a:extLst>
          </p:cNvPr>
          <p:cNvCxnSpPr>
            <a:stCxn id="25" idx="4"/>
            <a:endCxn id="26" idx="0"/>
          </p:cNvCxnSpPr>
          <p:nvPr/>
        </p:nvCxnSpPr>
        <p:spPr>
          <a:xfrm flipH="1">
            <a:off x="1130732" y="556024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3254D1D-9945-478B-A3A1-913B1721C3DF}"/>
              </a:ext>
            </a:extLst>
          </p:cNvPr>
          <p:cNvCxnSpPr>
            <a:cxnSpLocks/>
            <a:stCxn id="22" idx="3"/>
            <a:endCxn id="25" idx="0"/>
          </p:cNvCxnSpPr>
          <p:nvPr/>
        </p:nvCxnSpPr>
        <p:spPr>
          <a:xfrm flipH="1">
            <a:off x="1130733" y="4623749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05037" y="417238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05036" y="500270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8" idx="4"/>
            <a:endCxn id="59" idx="0"/>
          </p:cNvCxnSpPr>
          <p:nvPr/>
        </p:nvCxnSpPr>
        <p:spPr>
          <a:xfrm flipH="1">
            <a:off x="6469441" y="470119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287891" y="503143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287890" y="586175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61" idx="4"/>
            <a:endCxn id="62" idx="0"/>
          </p:cNvCxnSpPr>
          <p:nvPr/>
        </p:nvCxnSpPr>
        <p:spPr>
          <a:xfrm flipH="1">
            <a:off x="5552295" y="556024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8" idx="3"/>
            <a:endCxn id="61" idx="0"/>
          </p:cNvCxnSpPr>
          <p:nvPr/>
        </p:nvCxnSpPr>
        <p:spPr>
          <a:xfrm flipH="1">
            <a:off x="5552296" y="4623749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137006" y="332117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137005" y="415149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8401410" y="384998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19860" y="418022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19859" y="501054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5" idx="4"/>
            <a:endCxn id="76" idx="0"/>
          </p:cNvCxnSpPr>
          <p:nvPr/>
        </p:nvCxnSpPr>
        <p:spPr>
          <a:xfrm flipH="1">
            <a:off x="7484264" y="470903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2" idx="3"/>
            <a:endCxn id="75" idx="0"/>
          </p:cNvCxnSpPr>
          <p:nvPr/>
        </p:nvCxnSpPr>
        <p:spPr>
          <a:xfrm flipH="1">
            <a:off x="7484265" y="3772539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2" idx="2"/>
            <a:endCxn id="58" idx="0"/>
          </p:cNvCxnSpPr>
          <p:nvPr/>
        </p:nvCxnSpPr>
        <p:spPr>
          <a:xfrm flipH="1">
            <a:off x="6469442" y="3585577"/>
            <a:ext cx="1667564" cy="58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832448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How about delete?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730539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358774" y="1600200"/>
            <a:ext cx="8640259" cy="4525963"/>
          </a:xfrm>
        </p:spPr>
        <p:txBody>
          <a:bodyPr/>
          <a:lstStyle/>
          <a:p>
            <a:r>
              <a:rPr lang="en-US" dirty="0"/>
              <a:t>How about delete?</a:t>
            </a:r>
          </a:p>
          <a:p>
            <a:pPr lvl="1"/>
            <a:r>
              <a:rPr lang="en-US" dirty="0"/>
              <a:t>Change to –infinity</a:t>
            </a:r>
          </a:p>
          <a:p>
            <a:pPr lvl="1"/>
            <a:r>
              <a:rPr lang="en-US" dirty="0"/>
              <a:t>Extract min like what we did from binomial heap!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87700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15653056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Fibonacci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Summary Preview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56838" y="1430453"/>
          <a:ext cx="7906216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6554">
                  <a:extLst>
                    <a:ext uri="{9D8B030D-6E8A-4147-A177-3AD203B41FA5}">
                      <a16:colId xmlns:a16="http://schemas.microsoft.com/office/drawing/2014/main" val="3152641679"/>
                    </a:ext>
                  </a:extLst>
                </a:gridCol>
                <a:gridCol w="1976554">
                  <a:extLst>
                    <a:ext uri="{9D8B030D-6E8A-4147-A177-3AD203B41FA5}">
                      <a16:colId xmlns:a16="http://schemas.microsoft.com/office/drawing/2014/main" val="1000100336"/>
                    </a:ext>
                  </a:extLst>
                </a:gridCol>
                <a:gridCol w="1976554">
                  <a:extLst>
                    <a:ext uri="{9D8B030D-6E8A-4147-A177-3AD203B41FA5}">
                      <a16:colId xmlns:a16="http://schemas.microsoft.com/office/drawing/2014/main" val="3086307623"/>
                    </a:ext>
                  </a:extLst>
                </a:gridCol>
                <a:gridCol w="1976554">
                  <a:extLst>
                    <a:ext uri="{9D8B030D-6E8A-4147-A177-3AD203B41FA5}">
                      <a16:colId xmlns:a16="http://schemas.microsoft.com/office/drawing/2014/main" val="223920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BINARY HEAP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BINOMIAL HEAP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FIBONACCI</a:t>
                      </a:r>
                      <a:r>
                        <a:rPr lang="en-US" baseline="0" dirty="0"/>
                        <a:t> HEAP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2226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Make</a:t>
                      </a:r>
                      <a:r>
                        <a:rPr lang="en-US" baseline="0" dirty="0"/>
                        <a:t> heap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O(1)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411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Find</a:t>
                      </a:r>
                      <a:r>
                        <a:rPr lang="en-US" baseline="0" dirty="0"/>
                        <a:t> min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O(1)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578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Extract min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</a:t>
                      </a:r>
                      <a:r>
                        <a:rPr lang="en-US" baseline="0" dirty="0"/>
                        <a:t>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 amortize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736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Merge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O(1)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48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Increase priority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O(1) amortize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697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O(log N) amortize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325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Insert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 N) worst</a:t>
                      </a:r>
                    </a:p>
                    <a:p>
                      <a:r>
                        <a:rPr lang="en-US" dirty="0"/>
                        <a:t>O(1) amortize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O(log N) worst</a:t>
                      </a:r>
                    </a:p>
                    <a:p>
                      <a:r>
                        <a:rPr lang="en-US" dirty="0"/>
                        <a:t>O(1) amortize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O(1)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5894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578983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53803594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494" y="2362514"/>
            <a:ext cx="5984141" cy="147002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4847574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Item 01</a:t>
            </a:r>
          </a:p>
          <a:p>
            <a:pPr lvl="1"/>
            <a:r>
              <a:rPr lang="en-MY" dirty="0"/>
              <a:t>Item 01</a:t>
            </a:r>
          </a:p>
          <a:p>
            <a:pPr lvl="1"/>
            <a:r>
              <a:rPr lang="en-MY" dirty="0"/>
              <a:t>Item 02</a:t>
            </a:r>
          </a:p>
          <a:p>
            <a:pPr lvl="1"/>
            <a:r>
              <a:rPr lang="en-MY" dirty="0"/>
              <a:t>Item 03</a:t>
            </a:r>
          </a:p>
          <a:p>
            <a:r>
              <a:rPr lang="en-MY" dirty="0"/>
              <a:t>Item 02</a:t>
            </a:r>
          </a:p>
          <a:p>
            <a:r>
              <a:rPr lang="en-MY" dirty="0"/>
              <a:t>Item 03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Item 01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Item 01</a:t>
            </a:r>
          </a:p>
        </p:txBody>
      </p:sp>
    </p:spTree>
    <p:extLst>
      <p:ext uri="{BB962C8B-B14F-4D97-AF65-F5344CB8AC3E}">
        <p14:creationId xmlns:p14="http://schemas.microsoft.com/office/powerpoint/2010/main" val="13226712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pPr lvl="2"/>
            <a:r>
              <a:rPr lang="en-US" dirty="0"/>
              <a:t>So what is the tree of order 3, B_3?</a:t>
            </a:r>
          </a:p>
          <a:p>
            <a:pPr lvl="3"/>
            <a:r>
              <a:rPr lang="en-US" dirty="0"/>
              <a:t>Has 2^3 nodes = 8 notes</a:t>
            </a:r>
          </a:p>
          <a:p>
            <a:pPr lvl="3"/>
            <a:r>
              <a:rPr lang="en-US" dirty="0"/>
              <a:t>Built by merging 2x B_2 trees</a:t>
            </a:r>
          </a:p>
          <a:p>
            <a:pPr lvl="3"/>
            <a:r>
              <a:rPr lang="en-US" dirty="0"/>
              <a:t>Root as a B_2, B_1 and B_0 tree</a:t>
            </a:r>
          </a:p>
          <a:p>
            <a:pPr lvl="3"/>
            <a:r>
              <a:rPr lang="en-US" dirty="0"/>
              <a:t>In fact, the height is also 3!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3040391" y="402916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3040390" y="485949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8" idx="4"/>
            <a:endCxn id="59" idx="0"/>
          </p:cNvCxnSpPr>
          <p:nvPr/>
        </p:nvCxnSpPr>
        <p:spPr>
          <a:xfrm flipH="1">
            <a:off x="3304795" y="4557972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2123245" y="488821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2123244" y="571853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61" idx="4"/>
            <a:endCxn id="62" idx="0"/>
          </p:cNvCxnSpPr>
          <p:nvPr/>
        </p:nvCxnSpPr>
        <p:spPr>
          <a:xfrm flipH="1">
            <a:off x="2387649" y="541702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8" idx="3"/>
            <a:endCxn id="61" idx="0"/>
          </p:cNvCxnSpPr>
          <p:nvPr/>
        </p:nvCxnSpPr>
        <p:spPr>
          <a:xfrm flipH="1">
            <a:off x="2387650" y="4480530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4972360" y="317795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4972359" y="40082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236764" y="3706762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4055214" y="403700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4055213" y="48673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5" idx="4"/>
            <a:endCxn id="76" idx="0"/>
          </p:cNvCxnSpPr>
          <p:nvPr/>
        </p:nvCxnSpPr>
        <p:spPr>
          <a:xfrm flipH="1">
            <a:off x="4319618" y="456581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2" idx="3"/>
            <a:endCxn id="75" idx="0"/>
          </p:cNvCxnSpPr>
          <p:nvPr/>
        </p:nvCxnSpPr>
        <p:spPr>
          <a:xfrm flipH="1">
            <a:off x="4319619" y="3629320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2" idx="2"/>
            <a:endCxn id="58" idx="0"/>
          </p:cNvCxnSpPr>
          <p:nvPr/>
        </p:nvCxnSpPr>
        <p:spPr>
          <a:xfrm flipH="1">
            <a:off x="3304796" y="3442358"/>
            <a:ext cx="1667564" cy="58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5761822" y="3177953"/>
            <a:ext cx="0" cy="294821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873790" y="4294478"/>
            <a:ext cx="13492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Height of 3</a:t>
            </a:r>
          </a:p>
        </p:txBody>
      </p:sp>
    </p:spTree>
    <p:extLst>
      <p:ext uri="{BB962C8B-B14F-4D97-AF65-F5344CB8AC3E}">
        <p14:creationId xmlns:p14="http://schemas.microsoft.com/office/powerpoint/2010/main" val="3763312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pPr lvl="2"/>
            <a:r>
              <a:rPr lang="en-US" dirty="0"/>
              <a:t>So what is the tree of order 3, B_3?</a:t>
            </a:r>
          </a:p>
          <a:p>
            <a:pPr lvl="3"/>
            <a:r>
              <a:rPr lang="en-US" dirty="0"/>
              <a:t>Has 2^3 nodes = 8 notes</a:t>
            </a:r>
          </a:p>
          <a:p>
            <a:pPr lvl="3"/>
            <a:r>
              <a:rPr lang="en-US" dirty="0"/>
              <a:t>Built by merging 2x B_2 trees</a:t>
            </a:r>
          </a:p>
          <a:p>
            <a:pPr lvl="3"/>
            <a:r>
              <a:rPr lang="en-US" dirty="0"/>
              <a:t>Root as a B_2, B_1 and B_0 tree</a:t>
            </a:r>
          </a:p>
          <a:p>
            <a:pPr lvl="3"/>
            <a:r>
              <a:rPr lang="en-US" dirty="0"/>
              <a:t>In fact, the height is also 3!</a:t>
            </a:r>
          </a:p>
          <a:p>
            <a:pPr lvl="3"/>
            <a:r>
              <a:rPr lang="en-US" dirty="0"/>
              <a:t>And root has 3 children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3040391" y="402916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3040390" y="485949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8" idx="4"/>
            <a:endCxn id="59" idx="0"/>
          </p:cNvCxnSpPr>
          <p:nvPr/>
        </p:nvCxnSpPr>
        <p:spPr>
          <a:xfrm flipH="1">
            <a:off x="3304795" y="4557972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2123245" y="488821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2123244" y="571853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61" idx="4"/>
            <a:endCxn id="62" idx="0"/>
          </p:cNvCxnSpPr>
          <p:nvPr/>
        </p:nvCxnSpPr>
        <p:spPr>
          <a:xfrm flipH="1">
            <a:off x="2387649" y="541702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8" idx="3"/>
            <a:endCxn id="61" idx="0"/>
          </p:cNvCxnSpPr>
          <p:nvPr/>
        </p:nvCxnSpPr>
        <p:spPr>
          <a:xfrm flipH="1">
            <a:off x="2387650" y="4480530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4972360" y="317795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4972359" y="400828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236764" y="3706762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4055214" y="403700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4055213" y="486732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5" idx="4"/>
            <a:endCxn id="76" idx="0"/>
          </p:cNvCxnSpPr>
          <p:nvPr/>
        </p:nvCxnSpPr>
        <p:spPr>
          <a:xfrm flipH="1">
            <a:off x="4319618" y="456581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2" idx="3"/>
            <a:endCxn id="75" idx="0"/>
          </p:cNvCxnSpPr>
          <p:nvPr/>
        </p:nvCxnSpPr>
        <p:spPr>
          <a:xfrm flipH="1">
            <a:off x="4319619" y="3629320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2" idx="2"/>
            <a:endCxn id="58" idx="0"/>
          </p:cNvCxnSpPr>
          <p:nvPr/>
        </p:nvCxnSpPr>
        <p:spPr>
          <a:xfrm flipH="1">
            <a:off x="3304796" y="3442358"/>
            <a:ext cx="1667564" cy="58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958902" y="4728423"/>
            <a:ext cx="2721432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680334" y="4537089"/>
            <a:ext cx="1301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3 children!</a:t>
            </a:r>
          </a:p>
        </p:txBody>
      </p:sp>
    </p:spTree>
    <p:extLst>
      <p:ext uri="{BB962C8B-B14F-4D97-AF65-F5344CB8AC3E}">
        <p14:creationId xmlns:p14="http://schemas.microsoft.com/office/powerpoint/2010/main" val="16235935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58209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A heap</a:t>
            </a:r>
          </a:p>
          <a:p>
            <a:r>
              <a:rPr lang="en-US" dirty="0"/>
              <a:t>Contains binomial trees</a:t>
            </a:r>
          </a:p>
          <a:p>
            <a:pPr lvl="1"/>
            <a:r>
              <a:rPr lang="en-US" dirty="0"/>
              <a:t>So… you know what is are binomial trees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33437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A heap</a:t>
            </a:r>
          </a:p>
          <a:p>
            <a:r>
              <a:rPr lang="en-US" dirty="0"/>
              <a:t>Contains binomial trees</a:t>
            </a:r>
          </a:p>
          <a:p>
            <a:pPr lvl="1"/>
            <a:r>
              <a:rPr lang="en-US" dirty="0"/>
              <a:t>So… you know what is are binomial trees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301383" y="443318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301382" y="526351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565787" y="496199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84237" y="529223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84236" y="612256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648641" y="5821043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648642" y="4884552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33352" y="358197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33351" y="441230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497756" y="411078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316206" y="444102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316205" y="527135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580610" y="4969833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580611" y="4033342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565788" y="3846380"/>
            <a:ext cx="1667564" cy="58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95311" y="358050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95310" y="441082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5459715" y="410931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78165" y="443955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78164" y="526987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4542569" y="496835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20" idx="3"/>
            <a:endCxn id="23" idx="0"/>
          </p:cNvCxnSpPr>
          <p:nvPr/>
        </p:nvCxnSpPr>
        <p:spPr>
          <a:xfrm flipH="1">
            <a:off x="4542570" y="4031868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58286" y="352541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58285" y="435574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 flipH="1">
            <a:off x="3522690" y="405422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72223" y="353792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3237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A heap</a:t>
            </a:r>
          </a:p>
          <a:p>
            <a:r>
              <a:rPr lang="en-US" dirty="0"/>
              <a:t>Contains binomial trees</a:t>
            </a:r>
          </a:p>
          <a:p>
            <a:pPr lvl="1"/>
            <a:r>
              <a:rPr lang="en-US" dirty="0"/>
              <a:t>So… you know what is are binomial trees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301383" y="443318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301382" y="526351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565787" y="496199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84237" y="529223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84236" y="612256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648641" y="5821043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648642" y="4884552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33352" y="358197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33351" y="441230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497756" y="411078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316206" y="444102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316205" y="527135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580610" y="4969833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580611" y="4033342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565788" y="3846380"/>
            <a:ext cx="1667564" cy="58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95311" y="358050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95310" y="441082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5459715" y="410931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78165" y="443955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78164" y="526987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4542569" y="496835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20" idx="3"/>
            <a:endCxn id="23" idx="0"/>
          </p:cNvCxnSpPr>
          <p:nvPr/>
        </p:nvCxnSpPr>
        <p:spPr>
          <a:xfrm flipH="1">
            <a:off x="4542570" y="4031868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58286" y="358197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58285" y="441230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 flipH="1">
            <a:off x="3522690" y="411078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72223" y="358050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629118" y="3844905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815181" y="3844906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" idx="2"/>
            <a:endCxn id="20" idx="6"/>
          </p:cNvCxnSpPr>
          <p:nvPr/>
        </p:nvCxnSpPr>
        <p:spPr>
          <a:xfrm flipH="1" flipV="1">
            <a:off x="5724120" y="3844906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1361291" y="3844905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74594" y="3653988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2838025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A heap</a:t>
            </a:r>
          </a:p>
          <a:p>
            <a:r>
              <a:rPr lang="en-US" dirty="0"/>
              <a:t>Contains binomial trees</a:t>
            </a:r>
          </a:p>
          <a:p>
            <a:pPr lvl="1"/>
            <a:r>
              <a:rPr lang="en-US" dirty="0"/>
              <a:t>So… you know what is are binomial trees</a:t>
            </a:r>
          </a:p>
          <a:p>
            <a:pPr lvl="1"/>
            <a:r>
              <a:rPr lang="en-US" dirty="0"/>
              <a:t>Each tree maintain the heap property…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301383" y="443318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301382" y="526351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565787" y="496199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84237" y="529223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84236" y="612256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648641" y="5821043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648642" y="4884552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33352" y="358197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33351" y="441230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497756" y="411078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316206" y="444102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316205" y="527135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580610" y="4969833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580611" y="4033342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565788" y="3846380"/>
            <a:ext cx="1667564" cy="58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95311" y="358050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95310" y="441082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5459715" y="410931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78165" y="443955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78164" y="526987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4542569" y="496835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20" idx="3"/>
            <a:endCxn id="23" idx="0"/>
          </p:cNvCxnSpPr>
          <p:nvPr/>
        </p:nvCxnSpPr>
        <p:spPr>
          <a:xfrm flipH="1">
            <a:off x="4542570" y="4031868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58286" y="358197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58285" y="441230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 flipH="1">
            <a:off x="3522690" y="411078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72223" y="358050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629118" y="3844905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815181" y="3844906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" idx="2"/>
            <a:endCxn id="20" idx="6"/>
          </p:cNvCxnSpPr>
          <p:nvPr/>
        </p:nvCxnSpPr>
        <p:spPr>
          <a:xfrm flipH="1" flipV="1">
            <a:off x="5724120" y="3844906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1361291" y="3844905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74594" y="3653988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88445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11217"/>
            <a:ext cx="8229600" cy="4525963"/>
          </a:xfrm>
        </p:spPr>
        <p:txBody>
          <a:bodyPr/>
          <a:lstStyle/>
          <a:p>
            <a:r>
              <a:rPr lang="en-MY" dirty="0"/>
              <a:t>Why is it called binomial?</a:t>
            </a:r>
          </a:p>
          <a:p>
            <a:pPr lvl="1"/>
            <a:r>
              <a:rPr lang="en-US" dirty="0"/>
              <a:t>Based on </a:t>
            </a:r>
            <a:r>
              <a:rPr lang="en-US" dirty="0" err="1"/>
              <a:t>Arun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368873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52" y="1198000"/>
            <a:ext cx="7928410" cy="507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94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199" y="1231260"/>
            <a:ext cx="8319621" cy="4897397"/>
          </a:xfrm>
        </p:spPr>
        <p:txBody>
          <a:bodyPr/>
          <a:lstStyle/>
          <a:p>
            <a:r>
              <a:rPr lang="en-US" dirty="0"/>
              <a:t>Binomial heap</a:t>
            </a:r>
          </a:p>
          <a:p>
            <a:r>
              <a:rPr lang="en-US" dirty="0"/>
              <a:t>Fibonacci heap</a:t>
            </a:r>
          </a:p>
        </p:txBody>
      </p:sp>
    </p:spTree>
    <p:extLst>
      <p:ext uri="{BB962C8B-B14F-4D97-AF65-F5344CB8AC3E}">
        <p14:creationId xmlns:p14="http://schemas.microsoft.com/office/powerpoint/2010/main" val="3760533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A heap</a:t>
            </a:r>
          </a:p>
          <a:p>
            <a:r>
              <a:rPr lang="en-US" dirty="0"/>
              <a:t>Contains binomial trees</a:t>
            </a:r>
          </a:p>
          <a:p>
            <a:pPr lvl="1"/>
            <a:r>
              <a:rPr lang="en-US" dirty="0"/>
              <a:t>So… you know what is are binomial trees</a:t>
            </a:r>
          </a:p>
          <a:p>
            <a:pPr lvl="1"/>
            <a:r>
              <a:rPr lang="en-US" dirty="0"/>
              <a:t>Each tree maintain the heap property…</a:t>
            </a:r>
          </a:p>
          <a:p>
            <a:pPr lvl="1"/>
            <a:r>
              <a:rPr lang="en-US" dirty="0"/>
              <a:t>Can only have 0 or 1 binomial tree of each order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74317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A heap</a:t>
            </a:r>
          </a:p>
          <a:p>
            <a:r>
              <a:rPr lang="en-US" dirty="0"/>
              <a:t>Contains binomial trees</a:t>
            </a:r>
          </a:p>
          <a:p>
            <a:pPr lvl="1"/>
            <a:r>
              <a:rPr lang="en-US" dirty="0"/>
              <a:t>So… you know what is are binomial trees</a:t>
            </a:r>
          </a:p>
          <a:p>
            <a:pPr lvl="1"/>
            <a:r>
              <a:rPr lang="en-US" dirty="0"/>
              <a:t>Each tree maintain the heap property…</a:t>
            </a:r>
          </a:p>
          <a:p>
            <a:pPr lvl="1"/>
            <a:r>
              <a:rPr lang="en-US" dirty="0"/>
              <a:t>Can only have 0 or 1 binomial tree of each order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301383" y="443318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301382" y="526351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565787" y="496199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84237" y="529223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84236" y="612256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648641" y="5821043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648642" y="4884552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33352" y="358197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33351" y="441230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497756" y="411078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316206" y="444102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316205" y="527135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580610" y="4969833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580611" y="4033342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565788" y="3846380"/>
            <a:ext cx="1667564" cy="58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95311" y="358050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95310" y="441082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5459715" y="410931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78165" y="443955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78164" y="526987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4542569" y="496835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20" idx="3"/>
            <a:endCxn id="23" idx="0"/>
          </p:cNvCxnSpPr>
          <p:nvPr/>
        </p:nvCxnSpPr>
        <p:spPr>
          <a:xfrm flipH="1">
            <a:off x="4542570" y="4031868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58286" y="358197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58285" y="441230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 flipH="1">
            <a:off x="3522690" y="411078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72223" y="358050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629118" y="3844905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815181" y="3844906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" idx="2"/>
            <a:endCxn id="20" idx="6"/>
          </p:cNvCxnSpPr>
          <p:nvPr/>
        </p:nvCxnSpPr>
        <p:spPr>
          <a:xfrm flipH="1" flipV="1">
            <a:off x="5724120" y="3844906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1361291" y="3844905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74594" y="3653988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325362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A heap</a:t>
            </a:r>
          </a:p>
          <a:p>
            <a:r>
              <a:rPr lang="en-US" dirty="0"/>
              <a:t>Contains binomial trees</a:t>
            </a:r>
          </a:p>
          <a:p>
            <a:pPr lvl="1"/>
            <a:r>
              <a:rPr lang="en-US" dirty="0"/>
              <a:t>So… you know what is are binomial trees</a:t>
            </a:r>
          </a:p>
          <a:p>
            <a:pPr lvl="1"/>
            <a:r>
              <a:rPr lang="en-US" dirty="0"/>
              <a:t>Each tree maintain the heap property…</a:t>
            </a:r>
          </a:p>
          <a:p>
            <a:pPr lvl="1"/>
            <a:r>
              <a:rPr lang="en-US" dirty="0"/>
              <a:t>Can only have 0 or 1 binomial tree of each order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301383" y="443318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301382" y="526351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565787" y="496199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84237" y="529223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84236" y="612256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648641" y="5821043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648642" y="4884552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33352" y="358197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33351" y="441230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497756" y="411078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316206" y="444102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316205" y="527135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580610" y="4969833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580611" y="4033342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565788" y="3846380"/>
            <a:ext cx="1667564" cy="58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95311" y="358050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95310" y="441082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5459715" y="410931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78165" y="443955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78164" y="526987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4542569" y="496835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20" idx="3"/>
            <a:endCxn id="23" idx="0"/>
          </p:cNvCxnSpPr>
          <p:nvPr/>
        </p:nvCxnSpPr>
        <p:spPr>
          <a:xfrm flipH="1">
            <a:off x="4542570" y="4031868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58286" y="3581975"/>
            <a:ext cx="528809" cy="528809"/>
          </a:xfrm>
          <a:prstGeom prst="ellipse">
            <a:avLst/>
          </a:prstGeom>
          <a:noFill/>
          <a:ln w="38100"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58285" y="4412302"/>
            <a:ext cx="528809" cy="528809"/>
          </a:xfrm>
          <a:prstGeom prst="ellipse">
            <a:avLst/>
          </a:prstGeom>
          <a:noFill/>
          <a:ln w="38100"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 flipH="1">
            <a:off x="3522690" y="4110784"/>
            <a:ext cx="1" cy="30151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72223" y="358050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629118" y="3844905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815181" y="3844906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" idx="2"/>
            <a:endCxn id="20" idx="6"/>
          </p:cNvCxnSpPr>
          <p:nvPr/>
        </p:nvCxnSpPr>
        <p:spPr>
          <a:xfrm flipH="1" flipV="1">
            <a:off x="5724120" y="3844906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1361291" y="3844905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74594" y="3653988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24252664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38753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A heap</a:t>
            </a:r>
          </a:p>
          <a:p>
            <a:r>
              <a:rPr lang="en-US" dirty="0"/>
              <a:t>Contains binomial trees</a:t>
            </a:r>
          </a:p>
          <a:p>
            <a:pPr lvl="1"/>
            <a:r>
              <a:rPr lang="en-US" dirty="0"/>
              <a:t>So… you know what is are binomial trees</a:t>
            </a:r>
          </a:p>
          <a:p>
            <a:pPr lvl="1"/>
            <a:r>
              <a:rPr lang="en-US" dirty="0"/>
              <a:t>Each tree maintain the heap property…</a:t>
            </a:r>
          </a:p>
          <a:p>
            <a:pPr lvl="1"/>
            <a:r>
              <a:rPr lang="en-US" dirty="0"/>
              <a:t>Can only have 0 or 1 binomial tree of each order</a:t>
            </a:r>
          </a:p>
          <a:p>
            <a:pPr lvl="1"/>
            <a:r>
              <a:rPr lang="en-US" dirty="0"/>
              <a:t>The number of nodes do determine the binomial trees!</a:t>
            </a:r>
          </a:p>
          <a:p>
            <a:pPr lvl="2"/>
            <a:r>
              <a:rPr lang="en-US" dirty="0"/>
              <a:t>If we have 19 nodes, what are the trees in our binomial heap?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135124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A heap</a:t>
            </a:r>
          </a:p>
          <a:p>
            <a:r>
              <a:rPr lang="en-US" dirty="0"/>
              <a:t>Contains binomial trees</a:t>
            </a:r>
          </a:p>
          <a:p>
            <a:pPr lvl="1"/>
            <a:r>
              <a:rPr lang="en-US" dirty="0"/>
              <a:t>So… you know what is are binomial trees</a:t>
            </a:r>
          </a:p>
          <a:p>
            <a:pPr lvl="1"/>
            <a:r>
              <a:rPr lang="en-US" dirty="0"/>
              <a:t>Each tree maintain the heap property…</a:t>
            </a:r>
          </a:p>
          <a:p>
            <a:pPr lvl="1"/>
            <a:r>
              <a:rPr lang="en-US" dirty="0"/>
              <a:t>Can only have 0 or 1 binomial tree of each order</a:t>
            </a:r>
          </a:p>
          <a:p>
            <a:pPr lvl="1"/>
            <a:r>
              <a:rPr lang="en-US" dirty="0"/>
              <a:t>The number of nodes do determine the binomial trees!</a:t>
            </a:r>
          </a:p>
          <a:p>
            <a:pPr lvl="2"/>
            <a:r>
              <a:rPr lang="en-US" dirty="0"/>
              <a:t>If we have 19 nodes, what are the trees in our binomial heap?</a:t>
            </a:r>
          </a:p>
          <a:p>
            <a:pPr lvl="2"/>
            <a:r>
              <a:rPr lang="en-US" dirty="0"/>
              <a:t>19 = 10011 in binary</a:t>
            </a:r>
          </a:p>
          <a:p>
            <a:pPr lvl="2"/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77412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A heap</a:t>
            </a:r>
          </a:p>
          <a:p>
            <a:r>
              <a:rPr lang="en-US" dirty="0"/>
              <a:t>Contains binomial trees</a:t>
            </a:r>
          </a:p>
          <a:p>
            <a:pPr lvl="1"/>
            <a:r>
              <a:rPr lang="en-US" dirty="0"/>
              <a:t>So… you know what is are binomial trees</a:t>
            </a:r>
          </a:p>
          <a:p>
            <a:pPr lvl="1"/>
            <a:r>
              <a:rPr lang="en-US" dirty="0"/>
              <a:t>Each tree maintain the heap property…</a:t>
            </a:r>
          </a:p>
          <a:p>
            <a:pPr lvl="1"/>
            <a:r>
              <a:rPr lang="en-US" dirty="0"/>
              <a:t>Can only have 0 or 1 binomial tree of each order</a:t>
            </a:r>
          </a:p>
          <a:p>
            <a:pPr lvl="1"/>
            <a:r>
              <a:rPr lang="en-US" dirty="0"/>
              <a:t>The number of nodes do determine the binomial trees!</a:t>
            </a:r>
          </a:p>
          <a:p>
            <a:pPr lvl="2"/>
            <a:r>
              <a:rPr lang="en-US" dirty="0"/>
              <a:t>If we have 19 nodes, what are the trees in our binomial heap?</a:t>
            </a:r>
          </a:p>
          <a:p>
            <a:pPr lvl="2"/>
            <a:r>
              <a:rPr lang="en-US" dirty="0"/>
              <a:t>19 = 10011 in binary</a:t>
            </a:r>
          </a:p>
          <a:p>
            <a:pPr lvl="2"/>
            <a:r>
              <a:rPr lang="en-US" dirty="0"/>
              <a:t>2^4 + 2^1 + 2^0</a:t>
            </a:r>
          </a:p>
          <a:p>
            <a:pPr lvl="2"/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79867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A heap</a:t>
            </a:r>
          </a:p>
          <a:p>
            <a:r>
              <a:rPr lang="en-US" dirty="0"/>
              <a:t>Contains binomial trees</a:t>
            </a:r>
          </a:p>
          <a:p>
            <a:pPr lvl="1"/>
            <a:r>
              <a:rPr lang="en-US" dirty="0"/>
              <a:t>So… you know what is are binomial trees</a:t>
            </a:r>
          </a:p>
          <a:p>
            <a:pPr lvl="1"/>
            <a:r>
              <a:rPr lang="en-US" dirty="0"/>
              <a:t>Each tree maintain the heap property…</a:t>
            </a:r>
          </a:p>
          <a:p>
            <a:pPr lvl="1"/>
            <a:r>
              <a:rPr lang="en-US" dirty="0"/>
              <a:t>Can only have 0 or 1 binomial tree of each order</a:t>
            </a:r>
          </a:p>
          <a:p>
            <a:pPr lvl="1"/>
            <a:r>
              <a:rPr lang="en-US" dirty="0"/>
              <a:t>The number of nodes do determine the binomial trees!</a:t>
            </a:r>
          </a:p>
          <a:p>
            <a:pPr lvl="2"/>
            <a:r>
              <a:rPr lang="en-US" dirty="0"/>
              <a:t>If we have 19 nodes, what are the trees in our binomial heap?</a:t>
            </a:r>
          </a:p>
          <a:p>
            <a:pPr lvl="2"/>
            <a:r>
              <a:rPr lang="en-US" dirty="0"/>
              <a:t>19 = 10011 in binary</a:t>
            </a:r>
          </a:p>
          <a:p>
            <a:pPr lvl="2"/>
            <a:r>
              <a:rPr lang="en-US" dirty="0"/>
              <a:t>2^4 + 2^1 + 2^0 = B_4 + B_1 + B_0</a:t>
            </a:r>
          </a:p>
          <a:p>
            <a:pPr lvl="2"/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883111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A heap</a:t>
            </a:r>
          </a:p>
          <a:p>
            <a:r>
              <a:rPr lang="en-US" dirty="0"/>
              <a:t>Contains binomial trees</a:t>
            </a:r>
          </a:p>
          <a:p>
            <a:pPr lvl="1"/>
            <a:r>
              <a:rPr lang="en-US" dirty="0"/>
              <a:t>So… you know what is are binomial trees</a:t>
            </a:r>
          </a:p>
          <a:p>
            <a:pPr lvl="1"/>
            <a:r>
              <a:rPr lang="en-US" dirty="0"/>
              <a:t>Each tree maintain the heap property…</a:t>
            </a:r>
          </a:p>
          <a:p>
            <a:pPr lvl="1"/>
            <a:r>
              <a:rPr lang="en-US" dirty="0"/>
              <a:t>Can only have 0 or 1 binomial tree of each order</a:t>
            </a:r>
          </a:p>
          <a:p>
            <a:pPr lvl="1"/>
            <a:r>
              <a:rPr lang="en-US" dirty="0"/>
              <a:t>The number of nodes do determine the binomial trees!</a:t>
            </a:r>
          </a:p>
          <a:p>
            <a:pPr lvl="2"/>
            <a:r>
              <a:rPr lang="en-US" dirty="0"/>
              <a:t>There are at most log_2 N + 1 binomial trees</a:t>
            </a:r>
          </a:p>
          <a:p>
            <a:pPr lvl="3"/>
            <a:r>
              <a:rPr lang="en-US" dirty="0"/>
              <a:t>The binary representation</a:t>
            </a:r>
          </a:p>
          <a:p>
            <a:pPr lvl="2"/>
            <a:r>
              <a:rPr lang="en-US" dirty="0"/>
              <a:t>Height is &lt;= log_2 N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3241904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11583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199" y="1231260"/>
            <a:ext cx="8319621" cy="4897397"/>
          </a:xfrm>
        </p:spPr>
        <p:txBody>
          <a:bodyPr/>
          <a:lstStyle/>
          <a:p>
            <a:r>
              <a:rPr lang="en-US" dirty="0"/>
              <a:t>Binomial heap</a:t>
            </a:r>
          </a:p>
          <a:p>
            <a:pPr lvl="1"/>
            <a:r>
              <a:rPr lang="en-US" dirty="0"/>
              <a:t>Introduction</a:t>
            </a:r>
          </a:p>
          <a:p>
            <a:pPr lvl="1"/>
            <a:r>
              <a:rPr lang="en-US" dirty="0"/>
              <a:t>Merge</a:t>
            </a:r>
          </a:p>
          <a:p>
            <a:pPr lvl="1"/>
            <a:r>
              <a:rPr lang="en-US" dirty="0"/>
              <a:t>Extract-min (serve)</a:t>
            </a:r>
          </a:p>
          <a:p>
            <a:pPr lvl="1"/>
            <a:r>
              <a:rPr lang="en-US" dirty="0"/>
              <a:t>Increase-priority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Insert (append)</a:t>
            </a:r>
          </a:p>
          <a:p>
            <a:r>
              <a:rPr lang="en-US" dirty="0"/>
              <a:t>Fibonacci heap</a:t>
            </a:r>
          </a:p>
        </p:txBody>
      </p:sp>
    </p:spTree>
    <p:extLst>
      <p:ext uri="{BB962C8B-B14F-4D97-AF65-F5344CB8AC3E}">
        <p14:creationId xmlns:p14="http://schemas.microsoft.com/office/powerpoint/2010/main" val="2668834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How would you program it?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46918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How would you program it?</a:t>
            </a:r>
          </a:p>
          <a:p>
            <a:pPr lvl="1"/>
            <a:r>
              <a:rPr lang="en-US" dirty="0"/>
              <a:t>It is a tree, thus we only need nodes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0010542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How would you program it?</a:t>
            </a:r>
          </a:p>
          <a:p>
            <a:pPr lvl="1"/>
            <a:r>
              <a:rPr lang="en-US" dirty="0"/>
              <a:t>It is a tree, thus we only need nodes</a:t>
            </a:r>
          </a:p>
          <a:p>
            <a:pPr lvl="1"/>
            <a:r>
              <a:rPr lang="en-US" dirty="0"/>
              <a:t>Linked list to chain the roots together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19874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How would you program it?</a:t>
            </a:r>
          </a:p>
          <a:p>
            <a:pPr lvl="1"/>
            <a:r>
              <a:rPr lang="en-US" dirty="0"/>
              <a:t>It is a tree, thus we only need nodes</a:t>
            </a:r>
          </a:p>
          <a:p>
            <a:pPr lvl="1"/>
            <a:r>
              <a:rPr lang="en-US" dirty="0"/>
              <a:t>Linked list to chain the roots together</a:t>
            </a:r>
          </a:p>
          <a:p>
            <a:pPr lvl="2"/>
            <a:r>
              <a:rPr lang="en-US" dirty="0"/>
              <a:t>Known as a root list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871851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5153140"/>
          </a:xfrm>
        </p:spPr>
        <p:txBody>
          <a:bodyPr/>
          <a:lstStyle/>
          <a:p>
            <a:r>
              <a:rPr lang="en-US" dirty="0"/>
              <a:t>How would you program it?</a:t>
            </a:r>
          </a:p>
          <a:p>
            <a:pPr lvl="1"/>
            <a:r>
              <a:rPr lang="en-US" dirty="0"/>
              <a:t>It is a tree, thus we only need nodes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Linked list to chain the roots together</a:t>
            </a:r>
          </a:p>
          <a:p>
            <a:pPr lvl="2"/>
            <a:r>
              <a:rPr lang="en-US" dirty="0"/>
              <a:t>Known as a root list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200839" y="3075083"/>
            <a:ext cx="2082188" cy="2203374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Key</a:t>
            </a:r>
          </a:p>
          <a:p>
            <a:r>
              <a:rPr lang="en-US" dirty="0">
                <a:solidFill>
                  <a:schemeClr val="tx1"/>
                </a:solidFill>
              </a:rPr>
              <a:t>Payload (data)</a:t>
            </a:r>
          </a:p>
          <a:p>
            <a:r>
              <a:rPr lang="en-US" dirty="0">
                <a:solidFill>
                  <a:schemeClr val="tx1"/>
                </a:solidFill>
              </a:rPr>
              <a:t>Degree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Parent</a:t>
            </a:r>
          </a:p>
          <a:p>
            <a:r>
              <a:rPr lang="en-US" dirty="0">
                <a:solidFill>
                  <a:schemeClr val="tx1"/>
                </a:solidFill>
              </a:rPr>
              <a:t>Child (left most)</a:t>
            </a:r>
          </a:p>
          <a:p>
            <a:r>
              <a:rPr lang="en-US" dirty="0">
                <a:solidFill>
                  <a:schemeClr val="tx1"/>
                </a:solidFill>
              </a:rPr>
              <a:t>Sibling</a:t>
            </a:r>
          </a:p>
        </p:txBody>
      </p:sp>
    </p:spTree>
    <p:extLst>
      <p:ext uri="{BB962C8B-B14F-4D97-AF65-F5344CB8AC3E}">
        <p14:creationId xmlns:p14="http://schemas.microsoft.com/office/powerpoint/2010/main" val="27831752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5153140"/>
          </a:xfrm>
        </p:spPr>
        <p:txBody>
          <a:bodyPr/>
          <a:lstStyle/>
          <a:p>
            <a:r>
              <a:rPr lang="en-US" dirty="0"/>
              <a:t>How would you program it?</a:t>
            </a:r>
          </a:p>
          <a:p>
            <a:pPr lvl="1"/>
            <a:r>
              <a:rPr lang="en-US" dirty="0"/>
              <a:t>It is a tree, thus we only need nodes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Linked list to chain the roots together</a:t>
            </a:r>
          </a:p>
          <a:p>
            <a:pPr lvl="2"/>
            <a:r>
              <a:rPr lang="en-US" dirty="0"/>
              <a:t>Known as a root list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200839" y="3075083"/>
            <a:ext cx="2082188" cy="2203374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Key</a:t>
            </a:r>
          </a:p>
          <a:p>
            <a:r>
              <a:rPr lang="en-US" dirty="0">
                <a:solidFill>
                  <a:schemeClr val="tx1"/>
                </a:solidFill>
              </a:rPr>
              <a:t>Payload (data)</a:t>
            </a:r>
          </a:p>
          <a:p>
            <a:r>
              <a:rPr lang="en-US" dirty="0">
                <a:solidFill>
                  <a:schemeClr val="tx1"/>
                </a:solidFill>
              </a:rPr>
              <a:t>Degree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Parent</a:t>
            </a:r>
          </a:p>
          <a:p>
            <a:r>
              <a:rPr lang="en-US" dirty="0">
                <a:solidFill>
                  <a:schemeClr val="tx1"/>
                </a:solidFill>
              </a:rPr>
              <a:t>Child (left most)</a:t>
            </a:r>
          </a:p>
          <a:p>
            <a:r>
              <a:rPr lang="en-US" dirty="0">
                <a:solidFill>
                  <a:schemeClr val="tx1"/>
                </a:solidFill>
              </a:rPr>
              <a:t>Sibling</a:t>
            </a:r>
          </a:p>
        </p:txBody>
      </p:sp>
      <p:cxnSp>
        <p:nvCxnSpPr>
          <p:cNvPr id="6" name="Straight Arrow Connector 5"/>
          <p:cNvCxnSpPr>
            <a:stCxn id="2" idx="0"/>
          </p:cNvCxnSpPr>
          <p:nvPr/>
        </p:nvCxnSpPr>
        <p:spPr>
          <a:xfrm flipV="1">
            <a:off x="2241933" y="2467778"/>
            <a:ext cx="380081" cy="60730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839817" y="5278457"/>
            <a:ext cx="402116" cy="52743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3027" y="4176770"/>
            <a:ext cx="119054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7119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5153140"/>
          </a:xfrm>
        </p:spPr>
        <p:txBody>
          <a:bodyPr/>
          <a:lstStyle/>
          <a:p>
            <a:r>
              <a:rPr lang="en-US" dirty="0"/>
              <a:t>How would you program it?</a:t>
            </a:r>
          </a:p>
          <a:p>
            <a:pPr lvl="1"/>
            <a:r>
              <a:rPr lang="en-US" dirty="0"/>
              <a:t>It is a tree, thus we only need nodes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Linked list to chain the roots together</a:t>
            </a:r>
          </a:p>
          <a:p>
            <a:pPr lvl="2"/>
            <a:r>
              <a:rPr lang="en-US" dirty="0"/>
              <a:t>Known as a root list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200839" y="3075083"/>
            <a:ext cx="2082188" cy="2203374"/>
          </a:xfrm>
          <a:prstGeom prst="rect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Key</a:t>
            </a:r>
          </a:p>
          <a:p>
            <a:r>
              <a:rPr lang="en-US" dirty="0">
                <a:solidFill>
                  <a:schemeClr val="tx1"/>
                </a:solidFill>
              </a:rPr>
              <a:t>Payload (data)</a:t>
            </a:r>
          </a:p>
          <a:p>
            <a:r>
              <a:rPr lang="en-US" dirty="0">
                <a:solidFill>
                  <a:schemeClr val="tx1"/>
                </a:solidFill>
              </a:rPr>
              <a:t>Degree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Parent</a:t>
            </a:r>
          </a:p>
          <a:p>
            <a:r>
              <a:rPr lang="en-US" dirty="0">
                <a:solidFill>
                  <a:schemeClr val="tx1"/>
                </a:solidFill>
              </a:rPr>
              <a:t>Child (left most)</a:t>
            </a:r>
          </a:p>
          <a:p>
            <a:r>
              <a:rPr lang="en-US" dirty="0">
                <a:solidFill>
                  <a:schemeClr val="tx1"/>
                </a:solidFill>
              </a:rPr>
              <a:t>Sibling</a:t>
            </a:r>
          </a:p>
        </p:txBody>
      </p:sp>
      <p:cxnSp>
        <p:nvCxnSpPr>
          <p:cNvPr id="6" name="Straight Arrow Connector 5"/>
          <p:cNvCxnSpPr>
            <a:stCxn id="2" idx="0"/>
          </p:cNvCxnSpPr>
          <p:nvPr/>
        </p:nvCxnSpPr>
        <p:spPr>
          <a:xfrm flipV="1">
            <a:off x="2241933" y="2467778"/>
            <a:ext cx="380081" cy="60730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839817" y="5278457"/>
            <a:ext cx="402116" cy="52743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83027" y="4176770"/>
            <a:ext cx="119054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622014" y="2488375"/>
            <a:ext cx="869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Parent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445745" y="5394992"/>
            <a:ext cx="70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Child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4617183" y="3976715"/>
            <a:ext cx="2954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Sibling (from same parent)</a:t>
            </a:r>
          </a:p>
        </p:txBody>
      </p:sp>
    </p:spTree>
    <p:extLst>
      <p:ext uri="{BB962C8B-B14F-4D97-AF65-F5344CB8AC3E}">
        <p14:creationId xmlns:p14="http://schemas.microsoft.com/office/powerpoint/2010/main" val="28717182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How would you program it?</a:t>
            </a:r>
          </a:p>
          <a:p>
            <a:pPr lvl="1"/>
            <a:r>
              <a:rPr lang="en-US" dirty="0"/>
              <a:t>It is a tree, thus we only need nodes</a:t>
            </a:r>
          </a:p>
          <a:p>
            <a:pPr lvl="1"/>
            <a:r>
              <a:rPr lang="en-US" dirty="0"/>
              <a:t>Linked list to chain the roots together</a:t>
            </a:r>
          </a:p>
          <a:p>
            <a:pPr lvl="2"/>
            <a:r>
              <a:rPr lang="en-US" dirty="0"/>
              <a:t>Known as a root list</a:t>
            </a:r>
          </a:p>
          <a:p>
            <a:pPr lvl="1"/>
            <a:r>
              <a:rPr lang="en-US" dirty="0"/>
              <a:t>Why do we represent it this way?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4930854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How would you program it?</a:t>
            </a:r>
          </a:p>
          <a:p>
            <a:pPr lvl="1"/>
            <a:r>
              <a:rPr lang="en-US" dirty="0"/>
              <a:t>It is a tree, thus we only need nodes</a:t>
            </a:r>
          </a:p>
          <a:p>
            <a:pPr lvl="1"/>
            <a:r>
              <a:rPr lang="en-US" dirty="0"/>
              <a:t>Linked list to chain the roots together</a:t>
            </a:r>
          </a:p>
          <a:p>
            <a:pPr lvl="2"/>
            <a:r>
              <a:rPr lang="en-US" dirty="0"/>
              <a:t>Known as a root list</a:t>
            </a:r>
          </a:p>
          <a:p>
            <a:pPr lvl="1"/>
            <a:r>
              <a:rPr lang="en-US" dirty="0"/>
              <a:t>Why do we represent it this way?</a:t>
            </a:r>
          </a:p>
          <a:p>
            <a:pPr lvl="2"/>
            <a:r>
              <a:rPr lang="en-US" dirty="0"/>
              <a:t>When we delete the root of the tree, </a:t>
            </a:r>
            <a:br>
              <a:rPr lang="en-US" dirty="0"/>
            </a:br>
            <a:r>
              <a:rPr lang="en-US" dirty="0"/>
              <a:t>it instantly breaks into the lower order trees!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006754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How would you program it?</a:t>
            </a:r>
          </a:p>
          <a:p>
            <a:pPr lvl="1"/>
            <a:r>
              <a:rPr lang="en-US" dirty="0"/>
              <a:t>It is a tree, thus we only need nodes</a:t>
            </a:r>
          </a:p>
          <a:p>
            <a:pPr lvl="1"/>
            <a:r>
              <a:rPr lang="en-US" dirty="0"/>
              <a:t>Linked list to chain the roots together</a:t>
            </a:r>
          </a:p>
          <a:p>
            <a:pPr lvl="2"/>
            <a:r>
              <a:rPr lang="en-US" dirty="0"/>
              <a:t>Known as a root list</a:t>
            </a:r>
          </a:p>
          <a:p>
            <a:pPr lvl="1"/>
            <a:r>
              <a:rPr lang="en-US" dirty="0"/>
              <a:t>Why do we represent it this way?</a:t>
            </a:r>
          </a:p>
          <a:p>
            <a:pPr lvl="2"/>
            <a:r>
              <a:rPr lang="en-US" dirty="0"/>
              <a:t>When we delete the root of the tree, </a:t>
            </a:r>
            <a:br>
              <a:rPr lang="en-US" dirty="0"/>
            </a:br>
            <a:r>
              <a:rPr lang="en-US" dirty="0"/>
              <a:t>it instantly breaks into the lower order trees!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5999544" y="410412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5999543" y="493445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263948" y="463293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2398" y="496317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2397" y="579350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346802" y="549198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346803" y="4555493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1513" y="325291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1512" y="408324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195917" y="378172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14367" y="411196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14366" y="494229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278771" y="464077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278772" y="3704283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263949" y="3517321"/>
            <a:ext cx="1667564" cy="58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1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199" y="1231260"/>
            <a:ext cx="8319621" cy="4897397"/>
          </a:xfrm>
        </p:spPr>
        <p:txBody>
          <a:bodyPr/>
          <a:lstStyle/>
          <a:p>
            <a:r>
              <a:rPr lang="en-US" dirty="0"/>
              <a:t>Binomial heap</a:t>
            </a:r>
          </a:p>
          <a:p>
            <a:pPr lvl="1"/>
            <a:r>
              <a:rPr lang="en-US" dirty="0"/>
              <a:t>Introduction</a:t>
            </a:r>
          </a:p>
          <a:p>
            <a:pPr lvl="1"/>
            <a:r>
              <a:rPr lang="en-US" dirty="0"/>
              <a:t>Merge</a:t>
            </a:r>
          </a:p>
          <a:p>
            <a:pPr lvl="1"/>
            <a:r>
              <a:rPr lang="en-US" dirty="0"/>
              <a:t>Extract-min (serve)</a:t>
            </a:r>
          </a:p>
          <a:p>
            <a:pPr lvl="1"/>
            <a:r>
              <a:rPr lang="en-US" dirty="0"/>
              <a:t>Increase-priority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Insert (append)</a:t>
            </a:r>
          </a:p>
          <a:p>
            <a:r>
              <a:rPr lang="en-US" dirty="0"/>
              <a:t>Fibonacci heap</a:t>
            </a:r>
          </a:p>
          <a:p>
            <a:pPr lvl="1"/>
            <a:r>
              <a:rPr lang="en-US" dirty="0"/>
              <a:t>Same as above…</a:t>
            </a:r>
          </a:p>
        </p:txBody>
      </p:sp>
    </p:spTree>
    <p:extLst>
      <p:ext uri="{BB962C8B-B14F-4D97-AF65-F5344CB8AC3E}">
        <p14:creationId xmlns:p14="http://schemas.microsoft.com/office/powerpoint/2010/main" val="29750771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How would you program it?</a:t>
            </a:r>
          </a:p>
          <a:p>
            <a:pPr lvl="1"/>
            <a:r>
              <a:rPr lang="en-US" dirty="0"/>
              <a:t>It is a tree, thus we only need nodes</a:t>
            </a:r>
          </a:p>
          <a:p>
            <a:pPr lvl="1"/>
            <a:r>
              <a:rPr lang="en-US" dirty="0"/>
              <a:t>Linked list to chain the roots together</a:t>
            </a:r>
          </a:p>
          <a:p>
            <a:pPr lvl="2"/>
            <a:r>
              <a:rPr lang="en-US" dirty="0"/>
              <a:t>Known as a root list</a:t>
            </a:r>
          </a:p>
          <a:p>
            <a:pPr lvl="1"/>
            <a:r>
              <a:rPr lang="en-US" dirty="0"/>
              <a:t>Why do we represent it this way?</a:t>
            </a:r>
          </a:p>
          <a:p>
            <a:pPr lvl="2"/>
            <a:r>
              <a:rPr lang="en-US" dirty="0"/>
              <a:t>When we delete the root of the tree, </a:t>
            </a:r>
            <a:br>
              <a:rPr lang="en-US" dirty="0"/>
            </a:br>
            <a:r>
              <a:rPr lang="en-US" dirty="0"/>
              <a:t>it instantly breaks into the lower order trees!</a:t>
            </a:r>
          </a:p>
          <a:p>
            <a:pPr lvl="3"/>
            <a:r>
              <a:rPr lang="en-US" dirty="0"/>
              <a:t>Recall we have link to sibling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5999544" y="410412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5999543" y="493445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263948" y="463293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2398" y="496317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2397" y="579350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346802" y="549198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346803" y="4555493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1513" y="325291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1512" y="411629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195917" y="378172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14367" y="411196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14366" y="494229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278771" y="464077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278772" y="3704283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263949" y="3517321"/>
            <a:ext cx="1667564" cy="58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5" idx="2"/>
            <a:endCxn id="5" idx="6"/>
          </p:cNvCxnSpPr>
          <p:nvPr/>
        </p:nvCxnSpPr>
        <p:spPr>
          <a:xfrm flipH="1" flipV="1">
            <a:off x="6528353" y="4368531"/>
            <a:ext cx="486014" cy="7839"/>
          </a:xfrm>
          <a:prstGeom prst="line">
            <a:avLst/>
          </a:prstGeom>
          <a:ln w="3810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3" idx="2"/>
            <a:endCxn id="15" idx="6"/>
          </p:cNvCxnSpPr>
          <p:nvPr/>
        </p:nvCxnSpPr>
        <p:spPr>
          <a:xfrm flipH="1" flipV="1">
            <a:off x="7543176" y="4376370"/>
            <a:ext cx="388336" cy="4329"/>
          </a:xfrm>
          <a:prstGeom prst="line">
            <a:avLst/>
          </a:prstGeom>
          <a:ln w="3810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6388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How would you program it?</a:t>
            </a:r>
          </a:p>
          <a:p>
            <a:pPr lvl="1"/>
            <a:r>
              <a:rPr lang="en-US" dirty="0"/>
              <a:t>It is a tree, thus we only need nodes</a:t>
            </a:r>
          </a:p>
          <a:p>
            <a:pPr lvl="1"/>
            <a:r>
              <a:rPr lang="en-US" dirty="0"/>
              <a:t>Linked list to chain the roots together</a:t>
            </a:r>
          </a:p>
          <a:p>
            <a:pPr lvl="2"/>
            <a:r>
              <a:rPr lang="en-US" dirty="0"/>
              <a:t>Known as a root list</a:t>
            </a:r>
          </a:p>
          <a:p>
            <a:pPr lvl="1"/>
            <a:r>
              <a:rPr lang="en-US" dirty="0"/>
              <a:t>Why do we represent it this way?</a:t>
            </a:r>
          </a:p>
          <a:p>
            <a:pPr lvl="2"/>
            <a:r>
              <a:rPr lang="en-US" dirty="0"/>
              <a:t>When we delete the root of the tree, </a:t>
            </a:r>
            <a:br>
              <a:rPr lang="en-US" dirty="0"/>
            </a:br>
            <a:r>
              <a:rPr lang="en-US" dirty="0"/>
              <a:t>it instantly breaks into the lower order trees!</a:t>
            </a:r>
          </a:p>
          <a:p>
            <a:pPr lvl="3"/>
            <a:r>
              <a:rPr lang="en-US" dirty="0"/>
              <a:t>Recall we have link to sibling</a:t>
            </a:r>
          </a:p>
          <a:p>
            <a:pPr lvl="3"/>
            <a:r>
              <a:rPr lang="en-US" dirty="0"/>
              <a:t>And roots are linked together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5999544" y="410412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5999543" y="493445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263948" y="463293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2398" y="496317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2397" y="579350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346802" y="549198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346803" y="4555493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1513" y="325291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1512" y="411629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195917" y="378172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14367" y="411196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14366" y="494229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278771" y="464077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278772" y="3704283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263949" y="3517321"/>
            <a:ext cx="1667564" cy="58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5" idx="2"/>
            <a:endCxn id="5" idx="6"/>
          </p:cNvCxnSpPr>
          <p:nvPr/>
        </p:nvCxnSpPr>
        <p:spPr>
          <a:xfrm flipH="1" flipV="1">
            <a:off x="6528353" y="4368531"/>
            <a:ext cx="486014" cy="7839"/>
          </a:xfrm>
          <a:prstGeom prst="line">
            <a:avLst/>
          </a:prstGeom>
          <a:ln w="3810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3" idx="2"/>
            <a:endCxn id="15" idx="6"/>
          </p:cNvCxnSpPr>
          <p:nvPr/>
        </p:nvCxnSpPr>
        <p:spPr>
          <a:xfrm flipH="1" flipV="1">
            <a:off x="7543176" y="4376370"/>
            <a:ext cx="388336" cy="4329"/>
          </a:xfrm>
          <a:prstGeom prst="line">
            <a:avLst/>
          </a:prstGeom>
          <a:ln w="3810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" idx="2"/>
          </p:cNvCxnSpPr>
          <p:nvPr/>
        </p:nvCxnSpPr>
        <p:spPr>
          <a:xfrm flipH="1" flipV="1">
            <a:off x="6076986" y="3508135"/>
            <a:ext cx="1854527" cy="918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endCxn id="12" idx="6"/>
          </p:cNvCxnSpPr>
          <p:nvPr/>
        </p:nvCxnSpPr>
        <p:spPr>
          <a:xfrm flipH="1">
            <a:off x="8460322" y="3517320"/>
            <a:ext cx="496391" cy="1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7815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How would you program it?</a:t>
            </a:r>
          </a:p>
          <a:p>
            <a:pPr lvl="1"/>
            <a:r>
              <a:rPr lang="en-US" dirty="0"/>
              <a:t>It is a tree, thus we only need nodes</a:t>
            </a:r>
          </a:p>
          <a:p>
            <a:pPr lvl="1"/>
            <a:r>
              <a:rPr lang="en-US" dirty="0"/>
              <a:t>Linked list to chain the roots together</a:t>
            </a:r>
          </a:p>
          <a:p>
            <a:pPr lvl="2"/>
            <a:r>
              <a:rPr lang="en-US" dirty="0"/>
              <a:t>Known as a root list</a:t>
            </a:r>
          </a:p>
          <a:p>
            <a:pPr lvl="1"/>
            <a:r>
              <a:rPr lang="en-US" dirty="0"/>
              <a:t>Why do we represent it this way?</a:t>
            </a:r>
          </a:p>
          <a:p>
            <a:pPr lvl="2"/>
            <a:r>
              <a:rPr lang="en-US" dirty="0"/>
              <a:t>When we delete the root of the tree, </a:t>
            </a:r>
            <a:br>
              <a:rPr lang="en-US" dirty="0"/>
            </a:br>
            <a:r>
              <a:rPr lang="en-US" dirty="0"/>
              <a:t>it instantly breaks into the lower order trees!</a:t>
            </a:r>
          </a:p>
          <a:p>
            <a:pPr lvl="3"/>
            <a:r>
              <a:rPr lang="en-US" dirty="0"/>
              <a:t>Recall we have link to sibling</a:t>
            </a:r>
          </a:p>
          <a:p>
            <a:pPr lvl="3"/>
            <a:r>
              <a:rPr lang="en-US" dirty="0"/>
              <a:t>And roots are linked together</a:t>
            </a:r>
          </a:p>
          <a:p>
            <a:pPr lvl="3"/>
            <a:r>
              <a:rPr lang="en-US" dirty="0"/>
              <a:t>So delete root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5999544" y="410412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5999543" y="493445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263948" y="463293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2398" y="496317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2397" y="579350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346802" y="549198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346803" y="4555493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1512" y="411629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195917" y="378172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14367" y="411196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14366" y="494229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278771" y="464077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278772" y="3704283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263949" y="3517321"/>
            <a:ext cx="1667564" cy="58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5" idx="2"/>
            <a:endCxn id="5" idx="6"/>
          </p:cNvCxnSpPr>
          <p:nvPr/>
        </p:nvCxnSpPr>
        <p:spPr>
          <a:xfrm flipH="1" flipV="1">
            <a:off x="6528353" y="4368531"/>
            <a:ext cx="486014" cy="7839"/>
          </a:xfrm>
          <a:prstGeom prst="line">
            <a:avLst/>
          </a:prstGeom>
          <a:ln w="3810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3" idx="2"/>
            <a:endCxn id="15" idx="6"/>
          </p:cNvCxnSpPr>
          <p:nvPr/>
        </p:nvCxnSpPr>
        <p:spPr>
          <a:xfrm flipH="1" flipV="1">
            <a:off x="7543176" y="4376370"/>
            <a:ext cx="388336" cy="4329"/>
          </a:xfrm>
          <a:prstGeom prst="line">
            <a:avLst/>
          </a:prstGeom>
          <a:ln w="3810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" idx="2"/>
          </p:cNvCxnSpPr>
          <p:nvPr/>
        </p:nvCxnSpPr>
        <p:spPr>
          <a:xfrm flipH="1" flipV="1">
            <a:off x="6076986" y="3508135"/>
            <a:ext cx="1854527" cy="918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endCxn id="12" idx="6"/>
          </p:cNvCxnSpPr>
          <p:nvPr/>
        </p:nvCxnSpPr>
        <p:spPr>
          <a:xfrm flipH="1">
            <a:off x="8460322" y="3517320"/>
            <a:ext cx="496391" cy="1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4786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How would you program it?</a:t>
            </a:r>
          </a:p>
          <a:p>
            <a:pPr lvl="1"/>
            <a:r>
              <a:rPr lang="en-US" dirty="0"/>
              <a:t>It is a tree, thus we only need nodes</a:t>
            </a:r>
          </a:p>
          <a:p>
            <a:pPr lvl="1"/>
            <a:r>
              <a:rPr lang="en-US" dirty="0"/>
              <a:t>Linked list to chain the roots together</a:t>
            </a:r>
          </a:p>
          <a:p>
            <a:pPr lvl="2"/>
            <a:r>
              <a:rPr lang="en-US" dirty="0"/>
              <a:t>Known as a root list</a:t>
            </a:r>
          </a:p>
          <a:p>
            <a:pPr lvl="1"/>
            <a:r>
              <a:rPr lang="en-US" dirty="0"/>
              <a:t>Why do we represent it this way?</a:t>
            </a:r>
          </a:p>
          <a:p>
            <a:pPr lvl="2"/>
            <a:r>
              <a:rPr lang="en-US" dirty="0"/>
              <a:t>When we delete the root of the tree, </a:t>
            </a:r>
            <a:br>
              <a:rPr lang="en-US" dirty="0"/>
            </a:br>
            <a:r>
              <a:rPr lang="en-US" dirty="0"/>
              <a:t>it instantly breaks into the lower order trees!</a:t>
            </a:r>
          </a:p>
          <a:p>
            <a:pPr lvl="3"/>
            <a:r>
              <a:rPr lang="en-US" dirty="0"/>
              <a:t>Recall we have link to sibling</a:t>
            </a:r>
          </a:p>
          <a:p>
            <a:pPr lvl="3"/>
            <a:r>
              <a:rPr lang="en-US" dirty="0"/>
              <a:t>And roots are linked together</a:t>
            </a:r>
          </a:p>
          <a:p>
            <a:pPr lvl="3"/>
            <a:r>
              <a:rPr lang="en-US" dirty="0"/>
              <a:t>So delete root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5999544" y="410412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5999543" y="493445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263948" y="463293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2398" y="496317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2397" y="579350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346802" y="549198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346803" y="4555493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1512" y="411629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14367" y="411196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14366" y="494229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278771" y="464077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5" idx="2"/>
            <a:endCxn id="5" idx="6"/>
          </p:cNvCxnSpPr>
          <p:nvPr/>
        </p:nvCxnSpPr>
        <p:spPr>
          <a:xfrm flipH="1" flipV="1">
            <a:off x="6528353" y="4368531"/>
            <a:ext cx="486014" cy="7839"/>
          </a:xfrm>
          <a:prstGeom prst="line">
            <a:avLst/>
          </a:prstGeom>
          <a:ln w="3810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3" idx="2"/>
            <a:endCxn id="15" idx="6"/>
          </p:cNvCxnSpPr>
          <p:nvPr/>
        </p:nvCxnSpPr>
        <p:spPr>
          <a:xfrm flipH="1" flipV="1">
            <a:off x="7543176" y="4376370"/>
            <a:ext cx="388336" cy="4329"/>
          </a:xfrm>
          <a:prstGeom prst="line">
            <a:avLst/>
          </a:prstGeom>
          <a:ln w="3810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" idx="2"/>
          </p:cNvCxnSpPr>
          <p:nvPr/>
        </p:nvCxnSpPr>
        <p:spPr>
          <a:xfrm flipH="1" flipV="1">
            <a:off x="6076986" y="3508135"/>
            <a:ext cx="1854527" cy="918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endCxn id="12" idx="6"/>
          </p:cNvCxnSpPr>
          <p:nvPr/>
        </p:nvCxnSpPr>
        <p:spPr>
          <a:xfrm flipH="1">
            <a:off x="8460322" y="3517320"/>
            <a:ext cx="496391" cy="1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5356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How would you program it?</a:t>
            </a:r>
          </a:p>
          <a:p>
            <a:pPr lvl="1"/>
            <a:r>
              <a:rPr lang="en-US" dirty="0"/>
              <a:t>It is a tree, thus we only need nodes</a:t>
            </a:r>
          </a:p>
          <a:p>
            <a:pPr lvl="1"/>
            <a:r>
              <a:rPr lang="en-US" dirty="0"/>
              <a:t>Linked list to chain the roots together</a:t>
            </a:r>
          </a:p>
          <a:p>
            <a:pPr lvl="2"/>
            <a:r>
              <a:rPr lang="en-US" dirty="0"/>
              <a:t>Known as a root list</a:t>
            </a:r>
          </a:p>
          <a:p>
            <a:pPr lvl="1"/>
            <a:r>
              <a:rPr lang="en-US" dirty="0"/>
              <a:t>Why do we represent it this way?</a:t>
            </a:r>
          </a:p>
          <a:p>
            <a:pPr lvl="2"/>
            <a:r>
              <a:rPr lang="en-US" dirty="0"/>
              <a:t>When we delete the root of the tree, </a:t>
            </a:r>
            <a:br>
              <a:rPr lang="en-US" dirty="0"/>
            </a:br>
            <a:r>
              <a:rPr lang="en-US" dirty="0"/>
              <a:t>it instantly breaks into the lower order trees!</a:t>
            </a:r>
          </a:p>
          <a:p>
            <a:pPr lvl="3"/>
            <a:r>
              <a:rPr lang="en-US" dirty="0"/>
              <a:t>Recall we have link to sibling</a:t>
            </a:r>
          </a:p>
          <a:p>
            <a:pPr lvl="3"/>
            <a:r>
              <a:rPr lang="en-US" dirty="0"/>
              <a:t>And roots are linked together</a:t>
            </a:r>
          </a:p>
          <a:p>
            <a:pPr lvl="3"/>
            <a:r>
              <a:rPr lang="en-US" dirty="0"/>
              <a:t>So delete root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5999544" y="410412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5999543" y="493445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263948" y="463293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2398" y="496317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2397" y="579350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346802" y="549198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346803" y="4555493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1512" y="411629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14367" y="411196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14366" y="494229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278771" y="464077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5" idx="2"/>
            <a:endCxn id="5" idx="6"/>
          </p:cNvCxnSpPr>
          <p:nvPr/>
        </p:nvCxnSpPr>
        <p:spPr>
          <a:xfrm flipH="1" flipV="1">
            <a:off x="6528353" y="4368531"/>
            <a:ext cx="486014" cy="7839"/>
          </a:xfrm>
          <a:prstGeom prst="line">
            <a:avLst/>
          </a:prstGeom>
          <a:ln w="3810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3" idx="2"/>
            <a:endCxn id="15" idx="6"/>
          </p:cNvCxnSpPr>
          <p:nvPr/>
        </p:nvCxnSpPr>
        <p:spPr>
          <a:xfrm flipH="1" flipV="1">
            <a:off x="7543176" y="4376370"/>
            <a:ext cx="388336" cy="4329"/>
          </a:xfrm>
          <a:prstGeom prst="line">
            <a:avLst/>
          </a:prstGeom>
          <a:ln w="3810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5750805" y="3508135"/>
            <a:ext cx="248739" cy="86039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endCxn id="12" idx="6"/>
          </p:cNvCxnSpPr>
          <p:nvPr/>
        </p:nvCxnSpPr>
        <p:spPr>
          <a:xfrm flipH="1">
            <a:off x="8460322" y="3517320"/>
            <a:ext cx="496391" cy="1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0994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How would you program it?</a:t>
            </a:r>
          </a:p>
          <a:p>
            <a:pPr lvl="1"/>
            <a:r>
              <a:rPr lang="en-US" dirty="0"/>
              <a:t>It is a tree, thus we only need nodes</a:t>
            </a:r>
          </a:p>
          <a:p>
            <a:pPr lvl="1"/>
            <a:r>
              <a:rPr lang="en-US" dirty="0"/>
              <a:t>Linked list to chain the roots together</a:t>
            </a:r>
          </a:p>
          <a:p>
            <a:pPr lvl="2"/>
            <a:r>
              <a:rPr lang="en-US" dirty="0"/>
              <a:t>Known as a root list</a:t>
            </a:r>
          </a:p>
          <a:p>
            <a:pPr lvl="1"/>
            <a:r>
              <a:rPr lang="en-US" dirty="0"/>
              <a:t>Why do we represent it this way?</a:t>
            </a:r>
          </a:p>
          <a:p>
            <a:pPr lvl="2"/>
            <a:r>
              <a:rPr lang="en-US" dirty="0"/>
              <a:t>When we delete the root of the tree, </a:t>
            </a:r>
            <a:br>
              <a:rPr lang="en-US" dirty="0"/>
            </a:br>
            <a:r>
              <a:rPr lang="en-US" dirty="0"/>
              <a:t>it instantly breaks into the lower order trees!</a:t>
            </a:r>
          </a:p>
          <a:p>
            <a:pPr lvl="3"/>
            <a:r>
              <a:rPr lang="en-US" dirty="0"/>
              <a:t>Recall we have link to sibling</a:t>
            </a:r>
          </a:p>
          <a:p>
            <a:pPr lvl="3"/>
            <a:r>
              <a:rPr lang="en-US" dirty="0"/>
              <a:t>And roots are linked together</a:t>
            </a:r>
          </a:p>
          <a:p>
            <a:pPr lvl="3"/>
            <a:r>
              <a:rPr lang="en-US" dirty="0"/>
              <a:t>So delete root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5999544" y="410412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5999543" y="493445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263948" y="463293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2398" y="496317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2397" y="579350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346802" y="549198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346803" y="4555493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1512" y="411629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14367" y="411196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14366" y="494229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278771" y="464077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5" idx="2"/>
            <a:endCxn id="5" idx="6"/>
          </p:cNvCxnSpPr>
          <p:nvPr/>
        </p:nvCxnSpPr>
        <p:spPr>
          <a:xfrm flipH="1" flipV="1">
            <a:off x="6528353" y="4368531"/>
            <a:ext cx="486014" cy="7839"/>
          </a:xfrm>
          <a:prstGeom prst="line">
            <a:avLst/>
          </a:prstGeom>
          <a:ln w="3810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3" idx="2"/>
            <a:endCxn id="15" idx="6"/>
          </p:cNvCxnSpPr>
          <p:nvPr/>
        </p:nvCxnSpPr>
        <p:spPr>
          <a:xfrm flipH="1" flipV="1">
            <a:off x="7543176" y="4376370"/>
            <a:ext cx="388336" cy="4329"/>
          </a:xfrm>
          <a:prstGeom prst="line">
            <a:avLst/>
          </a:prstGeom>
          <a:ln w="3810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5750805" y="3508135"/>
            <a:ext cx="248739" cy="86039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endCxn id="13" idx="6"/>
          </p:cNvCxnSpPr>
          <p:nvPr/>
        </p:nvCxnSpPr>
        <p:spPr>
          <a:xfrm flipH="1">
            <a:off x="8460321" y="3517320"/>
            <a:ext cx="496393" cy="863379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8631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How would you program it?</a:t>
            </a:r>
          </a:p>
          <a:p>
            <a:pPr lvl="1"/>
            <a:r>
              <a:rPr lang="en-US" dirty="0"/>
              <a:t>It is a tree, thus we only need nodes</a:t>
            </a:r>
          </a:p>
          <a:p>
            <a:pPr lvl="1"/>
            <a:r>
              <a:rPr lang="en-US" dirty="0"/>
              <a:t>Linked list to chain the roots together</a:t>
            </a:r>
          </a:p>
          <a:p>
            <a:pPr lvl="2"/>
            <a:r>
              <a:rPr lang="en-US" dirty="0"/>
              <a:t>Known as a root list</a:t>
            </a:r>
          </a:p>
          <a:p>
            <a:pPr lvl="1"/>
            <a:r>
              <a:rPr lang="en-US" dirty="0"/>
              <a:t>Why do we represent it this way?</a:t>
            </a:r>
          </a:p>
          <a:p>
            <a:pPr lvl="2"/>
            <a:r>
              <a:rPr lang="en-US" dirty="0"/>
              <a:t>When we delete the root of the tree, </a:t>
            </a:r>
            <a:br>
              <a:rPr lang="en-US" dirty="0"/>
            </a:br>
            <a:r>
              <a:rPr lang="en-US" dirty="0"/>
              <a:t>it instantly breaks into the lower order trees!</a:t>
            </a:r>
          </a:p>
          <a:p>
            <a:pPr lvl="3"/>
            <a:r>
              <a:rPr lang="en-US" dirty="0"/>
              <a:t>Recall we have link to sibling</a:t>
            </a:r>
          </a:p>
          <a:p>
            <a:pPr lvl="3"/>
            <a:r>
              <a:rPr lang="en-US" dirty="0"/>
              <a:t>And roots are linked together</a:t>
            </a:r>
          </a:p>
          <a:p>
            <a:pPr lvl="3"/>
            <a:r>
              <a:rPr lang="en-US" dirty="0"/>
              <a:t>So delete root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5999544" y="410412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5999543" y="493445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263948" y="463293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2398" y="496317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2397" y="579350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346802" y="549198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346803" y="4555493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1512" y="411629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14367" y="411196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14366" y="494229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278771" y="464077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5" idx="2"/>
            <a:endCxn id="5" idx="6"/>
          </p:cNvCxnSpPr>
          <p:nvPr/>
        </p:nvCxnSpPr>
        <p:spPr>
          <a:xfrm flipH="1" flipV="1">
            <a:off x="6528353" y="4368531"/>
            <a:ext cx="486014" cy="7839"/>
          </a:xfrm>
          <a:prstGeom prst="line">
            <a:avLst/>
          </a:prstGeom>
          <a:ln w="3810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3" idx="2"/>
            <a:endCxn id="15" idx="6"/>
          </p:cNvCxnSpPr>
          <p:nvPr/>
        </p:nvCxnSpPr>
        <p:spPr>
          <a:xfrm flipH="1" flipV="1">
            <a:off x="7543176" y="4376370"/>
            <a:ext cx="388336" cy="4329"/>
          </a:xfrm>
          <a:prstGeom prst="line">
            <a:avLst/>
          </a:prstGeom>
          <a:ln w="38100">
            <a:solidFill>
              <a:srgbClr val="92D05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5750805" y="3508135"/>
            <a:ext cx="248739" cy="86039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endCxn id="13" idx="6"/>
          </p:cNvCxnSpPr>
          <p:nvPr/>
        </p:nvCxnSpPr>
        <p:spPr>
          <a:xfrm flipH="1">
            <a:off x="8460321" y="3517320"/>
            <a:ext cx="496393" cy="863379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207" y="227462"/>
            <a:ext cx="3371776" cy="189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055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584255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So now you may ask, why binomial heaps?</a:t>
            </a:r>
          </a:p>
          <a:p>
            <a:pPr lvl="1"/>
            <a:r>
              <a:rPr lang="en-US" dirty="0"/>
              <a:t>What is the benefit?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Merging…</a:t>
            </a:r>
          </a:p>
        </p:txBody>
      </p:sp>
    </p:spTree>
    <p:extLst>
      <p:ext uri="{BB962C8B-B14F-4D97-AF65-F5344CB8AC3E}">
        <p14:creationId xmlns:p14="http://schemas.microsoft.com/office/powerpoint/2010/main" val="34578689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So now you may ask, why binomial heaps?</a:t>
            </a:r>
          </a:p>
          <a:p>
            <a:pPr lvl="1"/>
            <a:r>
              <a:rPr lang="en-US" dirty="0"/>
              <a:t>What is the benefit?</a:t>
            </a:r>
          </a:p>
          <a:p>
            <a:pPr lvl="1"/>
            <a:r>
              <a:rPr lang="en-US" dirty="0"/>
              <a:t>MERGING!!!</a:t>
            </a:r>
            <a:endParaRPr lang="en-MY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57" y="3409721"/>
            <a:ext cx="3048000" cy="228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70" y="3409720"/>
            <a:ext cx="3052820" cy="228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22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199" y="1231260"/>
            <a:ext cx="8319621" cy="4897397"/>
          </a:xfrm>
        </p:spPr>
        <p:txBody>
          <a:bodyPr/>
          <a:lstStyle/>
          <a:p>
            <a:r>
              <a:rPr lang="en-US" dirty="0"/>
              <a:t>Binomial heap</a:t>
            </a:r>
          </a:p>
          <a:p>
            <a:pPr lvl="1"/>
            <a:r>
              <a:rPr lang="en-US" dirty="0"/>
              <a:t>Introduction</a:t>
            </a:r>
          </a:p>
          <a:p>
            <a:pPr lvl="1"/>
            <a:r>
              <a:rPr lang="en-US" dirty="0"/>
              <a:t>Merge</a:t>
            </a:r>
          </a:p>
          <a:p>
            <a:pPr lvl="1"/>
            <a:r>
              <a:rPr lang="en-US" dirty="0"/>
              <a:t>Extract-min (serve)</a:t>
            </a:r>
          </a:p>
          <a:p>
            <a:pPr lvl="1"/>
            <a:r>
              <a:rPr lang="en-US" dirty="0"/>
              <a:t>Increase-priority</a:t>
            </a:r>
          </a:p>
          <a:p>
            <a:pPr lvl="1"/>
            <a:r>
              <a:rPr lang="en-US" dirty="0"/>
              <a:t>Delete</a:t>
            </a:r>
          </a:p>
          <a:p>
            <a:pPr lvl="1"/>
            <a:r>
              <a:rPr lang="en-US" dirty="0"/>
              <a:t>Insert (append)</a:t>
            </a:r>
          </a:p>
          <a:p>
            <a:pPr lvl="2"/>
            <a:r>
              <a:rPr lang="en-US" dirty="0"/>
              <a:t>Amortized analysis for </a:t>
            </a:r>
            <a:r>
              <a:rPr lang="en-US" dirty="0" err="1"/>
              <a:t>heapify</a:t>
            </a:r>
            <a:endParaRPr lang="en-US" dirty="0"/>
          </a:p>
          <a:p>
            <a:r>
              <a:rPr lang="en-US" dirty="0"/>
              <a:t>Fibonacci heap</a:t>
            </a:r>
          </a:p>
          <a:p>
            <a:pPr lvl="1"/>
            <a:r>
              <a:rPr lang="en-US" dirty="0"/>
              <a:t>Same as above…</a:t>
            </a:r>
          </a:p>
        </p:txBody>
      </p:sp>
    </p:spTree>
    <p:extLst>
      <p:ext uri="{BB962C8B-B14F-4D97-AF65-F5344CB8AC3E}">
        <p14:creationId xmlns:p14="http://schemas.microsoft.com/office/powerpoint/2010/main" val="23368424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Let us start from the tree level first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tree</a:t>
            </a:r>
          </a:p>
        </p:txBody>
      </p:sp>
    </p:spTree>
    <p:extLst>
      <p:ext uri="{BB962C8B-B14F-4D97-AF65-F5344CB8AC3E}">
        <p14:creationId xmlns:p14="http://schemas.microsoft.com/office/powerpoint/2010/main" val="33568534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Let us start from the tree level first</a:t>
            </a:r>
          </a:p>
          <a:p>
            <a:r>
              <a:rPr lang="en-US" dirty="0"/>
              <a:t>When can we merge binomial trees?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tree</a:t>
            </a:r>
          </a:p>
        </p:txBody>
      </p:sp>
    </p:spTree>
    <p:extLst>
      <p:ext uri="{BB962C8B-B14F-4D97-AF65-F5344CB8AC3E}">
        <p14:creationId xmlns:p14="http://schemas.microsoft.com/office/powerpoint/2010/main" val="13167129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Let us start from the tree level first</a:t>
            </a:r>
          </a:p>
          <a:p>
            <a:r>
              <a:rPr lang="en-US" dirty="0"/>
              <a:t>When can we merge binomial trees?</a:t>
            </a:r>
          </a:p>
          <a:p>
            <a:pPr lvl="1"/>
            <a:r>
              <a:rPr lang="en-US" dirty="0"/>
              <a:t>If they are of the same order…</a:t>
            </a:r>
          </a:p>
          <a:p>
            <a:pPr lvl="1"/>
            <a:r>
              <a:rPr lang="en-US" dirty="0"/>
              <a:t>We saw this earlier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tree</a:t>
            </a:r>
          </a:p>
        </p:txBody>
      </p:sp>
    </p:spTree>
    <p:extLst>
      <p:ext uri="{BB962C8B-B14F-4D97-AF65-F5344CB8AC3E}">
        <p14:creationId xmlns:p14="http://schemas.microsoft.com/office/powerpoint/2010/main" val="14905458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Let us start from the tree level first</a:t>
            </a:r>
          </a:p>
          <a:p>
            <a:r>
              <a:rPr lang="en-US" dirty="0"/>
              <a:t>When can we merge binomial trees?</a:t>
            </a:r>
          </a:p>
          <a:p>
            <a:pPr lvl="1"/>
            <a:r>
              <a:rPr lang="en-US" dirty="0"/>
              <a:t>If they are of the same order…</a:t>
            </a:r>
          </a:p>
          <a:p>
            <a:pPr lvl="1"/>
            <a:r>
              <a:rPr lang="en-US" dirty="0"/>
              <a:t>We saw this earlier</a:t>
            </a:r>
          </a:p>
          <a:p>
            <a:pPr lvl="2"/>
            <a:r>
              <a:rPr lang="en-US" dirty="0"/>
              <a:t>B_2 + B_2 = B_3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tree</a:t>
            </a:r>
          </a:p>
        </p:txBody>
      </p:sp>
    </p:spTree>
    <p:extLst>
      <p:ext uri="{BB962C8B-B14F-4D97-AF65-F5344CB8AC3E}">
        <p14:creationId xmlns:p14="http://schemas.microsoft.com/office/powerpoint/2010/main" val="470879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Let us start from the tree level first</a:t>
            </a:r>
          </a:p>
          <a:p>
            <a:r>
              <a:rPr lang="en-US" dirty="0"/>
              <a:t>When can we merge binomial trees?</a:t>
            </a:r>
          </a:p>
          <a:p>
            <a:pPr lvl="1"/>
            <a:r>
              <a:rPr lang="en-US" dirty="0"/>
              <a:t>If they are of the same order…</a:t>
            </a:r>
          </a:p>
          <a:p>
            <a:pPr lvl="2"/>
            <a:r>
              <a:rPr lang="en-US" dirty="0"/>
              <a:t>Bring 1 level up</a:t>
            </a:r>
          </a:p>
          <a:p>
            <a:pPr lvl="2"/>
            <a:r>
              <a:rPr lang="en-US" dirty="0"/>
              <a:t>Like those P2win mobile phone games</a:t>
            </a:r>
          </a:p>
          <a:p>
            <a:pPr lvl="1"/>
            <a:r>
              <a:rPr lang="en-US" dirty="0"/>
              <a:t>We saw this earlier</a:t>
            </a:r>
          </a:p>
          <a:p>
            <a:pPr lvl="2"/>
            <a:r>
              <a:rPr lang="en-US" dirty="0"/>
              <a:t>B_2 + B_2 = B_3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419906" y="5190124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077B7-0671-45DB-BA35-4E32F7CA4FDA}"/>
              </a:ext>
            </a:extLst>
          </p:cNvPr>
          <p:cNvSpPr txBox="1"/>
          <p:nvPr/>
        </p:nvSpPr>
        <p:spPr>
          <a:xfrm>
            <a:off x="4538839" y="5185905"/>
            <a:ext cx="3770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=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3821701" y="438498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3821700" y="521531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4086105" y="491379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2904555" y="524403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2904554" y="607436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 flipH="1">
            <a:off x="3168959" y="577284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 flipH="1">
            <a:off x="3168960" y="4836353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64F7D37-1766-4FDA-A869-A3AD19028876}"/>
              </a:ext>
            </a:extLst>
          </p:cNvPr>
          <p:cNvSpPr/>
          <p:nvPr/>
        </p:nvSpPr>
        <p:spPr>
          <a:xfrm>
            <a:off x="1783474" y="438170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7434D91-5436-494A-93CD-9356DCD17157}"/>
              </a:ext>
            </a:extLst>
          </p:cNvPr>
          <p:cNvSpPr/>
          <p:nvPr/>
        </p:nvSpPr>
        <p:spPr>
          <a:xfrm>
            <a:off x="1783473" y="521203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989705-A247-4E20-A8BF-80B3C45A5EF4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 flipH="1">
            <a:off x="2047878" y="491051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29D1B0-63AC-44DB-90BD-F779BAFF3E5A}"/>
              </a:ext>
            </a:extLst>
          </p:cNvPr>
          <p:cNvSpPr/>
          <p:nvPr/>
        </p:nvSpPr>
        <p:spPr>
          <a:xfrm>
            <a:off x="866328" y="524075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98EAD2-4296-4357-9927-3700F272C4D7}"/>
              </a:ext>
            </a:extLst>
          </p:cNvPr>
          <p:cNvSpPr/>
          <p:nvPr/>
        </p:nvSpPr>
        <p:spPr>
          <a:xfrm>
            <a:off x="866327" y="607108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0E840E-DEBF-44D9-ACF9-E781C6B39F04}"/>
              </a:ext>
            </a:extLst>
          </p:cNvPr>
          <p:cNvCxnSpPr>
            <a:stCxn id="17" idx="4"/>
            <a:endCxn id="18" idx="0"/>
          </p:cNvCxnSpPr>
          <p:nvPr/>
        </p:nvCxnSpPr>
        <p:spPr>
          <a:xfrm flipH="1">
            <a:off x="1130732" y="5769563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254D1D-9945-478B-A3A1-913B1721C3DF}"/>
              </a:ext>
            </a:extLst>
          </p:cNvPr>
          <p:cNvCxnSpPr>
            <a:cxnSpLocks/>
            <a:stCxn id="14" idx="3"/>
            <a:endCxn id="17" idx="0"/>
          </p:cNvCxnSpPr>
          <p:nvPr/>
        </p:nvCxnSpPr>
        <p:spPr>
          <a:xfrm flipH="1">
            <a:off x="1130733" y="4833072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05037" y="438170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05036" y="521203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21" idx="4"/>
            <a:endCxn id="22" idx="0"/>
          </p:cNvCxnSpPr>
          <p:nvPr/>
        </p:nvCxnSpPr>
        <p:spPr>
          <a:xfrm flipH="1">
            <a:off x="6469441" y="491051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287891" y="524075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287890" y="607108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24" idx="4"/>
            <a:endCxn id="25" idx="0"/>
          </p:cNvCxnSpPr>
          <p:nvPr/>
        </p:nvCxnSpPr>
        <p:spPr>
          <a:xfrm flipH="1">
            <a:off x="5552295" y="5769563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21" idx="3"/>
            <a:endCxn id="24" idx="0"/>
          </p:cNvCxnSpPr>
          <p:nvPr/>
        </p:nvCxnSpPr>
        <p:spPr>
          <a:xfrm flipH="1">
            <a:off x="5552296" y="4833072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137006" y="353049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137005" y="436082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8401410" y="405930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19860" y="438954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19859" y="521987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31" idx="4"/>
            <a:endCxn id="32" idx="0"/>
          </p:cNvCxnSpPr>
          <p:nvPr/>
        </p:nvCxnSpPr>
        <p:spPr>
          <a:xfrm flipH="1">
            <a:off x="7484264" y="4918353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 flipH="1">
            <a:off x="7484265" y="3981862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28" idx="2"/>
            <a:endCxn id="21" idx="0"/>
          </p:cNvCxnSpPr>
          <p:nvPr/>
        </p:nvCxnSpPr>
        <p:spPr>
          <a:xfrm flipH="1">
            <a:off x="6469442" y="3794900"/>
            <a:ext cx="1667564" cy="5868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9903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Let us start from the tree level first</a:t>
            </a:r>
          </a:p>
          <a:p>
            <a:r>
              <a:rPr lang="en-US" dirty="0"/>
              <a:t>When can we merge binomial trees?</a:t>
            </a:r>
          </a:p>
          <a:p>
            <a:pPr lvl="1"/>
            <a:r>
              <a:rPr lang="en-US" dirty="0"/>
              <a:t>If they are of the same order…</a:t>
            </a:r>
          </a:p>
          <a:p>
            <a:pPr lvl="1"/>
            <a:r>
              <a:rPr lang="en-US" dirty="0"/>
              <a:t>We saw this earlier</a:t>
            </a:r>
          </a:p>
          <a:p>
            <a:pPr lvl="2"/>
            <a:r>
              <a:rPr lang="en-US" dirty="0"/>
              <a:t>B_2 + B_2 = B_3</a:t>
            </a:r>
          </a:p>
          <a:p>
            <a:pPr lvl="1"/>
            <a:r>
              <a:rPr lang="en-US" dirty="0"/>
              <a:t>The smaller value become the new root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419906" y="5190124"/>
            <a:ext cx="3770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5077B7-0671-45DB-BA35-4E32F7CA4FDA}"/>
              </a:ext>
            </a:extLst>
          </p:cNvPr>
          <p:cNvSpPr txBox="1"/>
          <p:nvPr/>
        </p:nvSpPr>
        <p:spPr>
          <a:xfrm>
            <a:off x="4538839" y="5185905"/>
            <a:ext cx="3770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=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3821701" y="438498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3821700" y="521531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4086105" y="491379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2904555" y="524403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2904554" y="607436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 flipH="1">
            <a:off x="3168959" y="577284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 flipH="1">
            <a:off x="3168960" y="4836353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B64F7D37-1766-4FDA-A869-A3AD19028876}"/>
              </a:ext>
            </a:extLst>
          </p:cNvPr>
          <p:cNvSpPr/>
          <p:nvPr/>
        </p:nvSpPr>
        <p:spPr>
          <a:xfrm>
            <a:off x="1783474" y="438170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7434D91-5436-494A-93CD-9356DCD17157}"/>
              </a:ext>
            </a:extLst>
          </p:cNvPr>
          <p:cNvSpPr/>
          <p:nvPr/>
        </p:nvSpPr>
        <p:spPr>
          <a:xfrm>
            <a:off x="1783473" y="521203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989705-A247-4E20-A8BF-80B3C45A5EF4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 flipH="1">
            <a:off x="2047878" y="491051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DB29D1B0-63AC-44DB-90BD-F779BAFF3E5A}"/>
              </a:ext>
            </a:extLst>
          </p:cNvPr>
          <p:cNvSpPr/>
          <p:nvPr/>
        </p:nvSpPr>
        <p:spPr>
          <a:xfrm>
            <a:off x="866328" y="524075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98EAD2-4296-4357-9927-3700F272C4D7}"/>
              </a:ext>
            </a:extLst>
          </p:cNvPr>
          <p:cNvSpPr/>
          <p:nvPr/>
        </p:nvSpPr>
        <p:spPr>
          <a:xfrm>
            <a:off x="866327" y="607108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0E840E-DEBF-44D9-ACF9-E781C6B39F04}"/>
              </a:ext>
            </a:extLst>
          </p:cNvPr>
          <p:cNvCxnSpPr>
            <a:stCxn id="17" idx="4"/>
            <a:endCxn id="18" idx="0"/>
          </p:cNvCxnSpPr>
          <p:nvPr/>
        </p:nvCxnSpPr>
        <p:spPr>
          <a:xfrm flipH="1">
            <a:off x="1130732" y="5769563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254D1D-9945-478B-A3A1-913B1721C3DF}"/>
              </a:ext>
            </a:extLst>
          </p:cNvPr>
          <p:cNvCxnSpPr>
            <a:cxnSpLocks/>
            <a:stCxn id="14" idx="3"/>
            <a:endCxn id="17" idx="0"/>
          </p:cNvCxnSpPr>
          <p:nvPr/>
        </p:nvCxnSpPr>
        <p:spPr>
          <a:xfrm flipH="1">
            <a:off x="1130733" y="4833072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205037" y="438170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205036" y="521203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21" idx="4"/>
            <a:endCxn id="22" idx="0"/>
          </p:cNvCxnSpPr>
          <p:nvPr/>
        </p:nvCxnSpPr>
        <p:spPr>
          <a:xfrm flipH="1">
            <a:off x="6469441" y="491051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287891" y="524075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287890" y="607108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24" idx="4"/>
            <a:endCxn id="25" idx="0"/>
          </p:cNvCxnSpPr>
          <p:nvPr/>
        </p:nvCxnSpPr>
        <p:spPr>
          <a:xfrm flipH="1">
            <a:off x="5552295" y="5769563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21" idx="3"/>
            <a:endCxn id="24" idx="0"/>
          </p:cNvCxnSpPr>
          <p:nvPr/>
        </p:nvCxnSpPr>
        <p:spPr>
          <a:xfrm flipH="1">
            <a:off x="5552296" y="4833072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137006" y="353049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137005" y="436082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28" idx="4"/>
            <a:endCxn id="29" idx="0"/>
          </p:cNvCxnSpPr>
          <p:nvPr/>
        </p:nvCxnSpPr>
        <p:spPr>
          <a:xfrm flipH="1">
            <a:off x="8401410" y="405930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219860" y="438954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219859" y="521987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31" idx="4"/>
            <a:endCxn id="32" idx="0"/>
          </p:cNvCxnSpPr>
          <p:nvPr/>
        </p:nvCxnSpPr>
        <p:spPr>
          <a:xfrm flipH="1">
            <a:off x="7484264" y="4918353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28" idx="3"/>
            <a:endCxn id="31" idx="0"/>
          </p:cNvCxnSpPr>
          <p:nvPr/>
        </p:nvCxnSpPr>
        <p:spPr>
          <a:xfrm flipH="1">
            <a:off x="7484265" y="3981862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28" idx="2"/>
            <a:endCxn id="21" idx="0"/>
          </p:cNvCxnSpPr>
          <p:nvPr/>
        </p:nvCxnSpPr>
        <p:spPr>
          <a:xfrm flipH="1">
            <a:off x="6469442" y="3794900"/>
            <a:ext cx="1667564" cy="5868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865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Let us start from the tree level first</a:t>
            </a:r>
          </a:p>
          <a:p>
            <a:r>
              <a:rPr lang="en-US" dirty="0"/>
              <a:t>When can we merge binomial trees?</a:t>
            </a:r>
          </a:p>
          <a:p>
            <a:pPr lvl="1"/>
            <a:r>
              <a:rPr lang="en-US" dirty="0"/>
              <a:t>If they are of the same order…</a:t>
            </a:r>
          </a:p>
          <a:p>
            <a:pPr lvl="1"/>
            <a:r>
              <a:rPr lang="en-US" dirty="0"/>
              <a:t>We saw this earlier</a:t>
            </a:r>
          </a:p>
          <a:p>
            <a:pPr lvl="2"/>
            <a:r>
              <a:rPr lang="en-US" dirty="0"/>
              <a:t>B_2 + B_2 = B_3</a:t>
            </a:r>
          </a:p>
          <a:p>
            <a:pPr lvl="1"/>
            <a:r>
              <a:rPr lang="en-US" dirty="0"/>
              <a:t>The smaller value become the new root</a:t>
            </a:r>
          </a:p>
          <a:p>
            <a:r>
              <a:rPr lang="en-US" dirty="0"/>
              <a:t>Is the complexity high?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tree</a:t>
            </a:r>
          </a:p>
        </p:txBody>
      </p:sp>
    </p:spTree>
    <p:extLst>
      <p:ext uri="{BB962C8B-B14F-4D97-AF65-F5344CB8AC3E}">
        <p14:creationId xmlns:p14="http://schemas.microsoft.com/office/powerpoint/2010/main" val="3201500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Let us start from the tree level first</a:t>
            </a:r>
          </a:p>
          <a:p>
            <a:r>
              <a:rPr lang="en-US" dirty="0"/>
              <a:t>When can we merge binomial trees?</a:t>
            </a:r>
          </a:p>
          <a:p>
            <a:pPr lvl="1"/>
            <a:r>
              <a:rPr lang="en-US" dirty="0"/>
              <a:t>If they are of the same order…</a:t>
            </a:r>
          </a:p>
          <a:p>
            <a:pPr lvl="1"/>
            <a:r>
              <a:rPr lang="en-US" dirty="0"/>
              <a:t>We saw this earlier</a:t>
            </a:r>
          </a:p>
          <a:p>
            <a:pPr lvl="2"/>
            <a:r>
              <a:rPr lang="en-US" dirty="0"/>
              <a:t>B_2 + B_2 = B_3</a:t>
            </a:r>
          </a:p>
          <a:p>
            <a:pPr lvl="1"/>
            <a:r>
              <a:rPr lang="en-US" dirty="0"/>
              <a:t>The smaller value become the new root</a:t>
            </a:r>
          </a:p>
          <a:p>
            <a:r>
              <a:rPr lang="en-US" dirty="0"/>
              <a:t>Is the complexity high?</a:t>
            </a:r>
          </a:p>
          <a:p>
            <a:pPr lvl="1"/>
            <a:r>
              <a:rPr lang="en-US" dirty="0"/>
              <a:t>Compare root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tree</a:t>
            </a:r>
          </a:p>
        </p:txBody>
      </p:sp>
    </p:spTree>
    <p:extLst>
      <p:ext uri="{BB962C8B-B14F-4D97-AF65-F5344CB8AC3E}">
        <p14:creationId xmlns:p14="http://schemas.microsoft.com/office/powerpoint/2010/main" val="14727609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Let us start from the tree level first</a:t>
            </a:r>
          </a:p>
          <a:p>
            <a:r>
              <a:rPr lang="en-US" dirty="0"/>
              <a:t>When can we merge binomial trees?</a:t>
            </a:r>
          </a:p>
          <a:p>
            <a:pPr lvl="1"/>
            <a:r>
              <a:rPr lang="en-US" dirty="0"/>
              <a:t>If they are of the same order…</a:t>
            </a:r>
          </a:p>
          <a:p>
            <a:pPr lvl="1"/>
            <a:r>
              <a:rPr lang="en-US" dirty="0"/>
              <a:t>We saw this earlier</a:t>
            </a:r>
          </a:p>
          <a:p>
            <a:pPr lvl="2"/>
            <a:r>
              <a:rPr lang="en-US" dirty="0"/>
              <a:t>B_2 + B_2 = B_3</a:t>
            </a:r>
          </a:p>
          <a:p>
            <a:pPr lvl="1"/>
            <a:r>
              <a:rPr lang="en-US" dirty="0"/>
              <a:t>The smaller value become the new root</a:t>
            </a:r>
          </a:p>
          <a:p>
            <a:r>
              <a:rPr lang="en-US" dirty="0"/>
              <a:t>Is the complexity high?</a:t>
            </a:r>
          </a:p>
          <a:p>
            <a:pPr lvl="1"/>
            <a:r>
              <a:rPr lang="en-US" dirty="0"/>
              <a:t>Compare root</a:t>
            </a:r>
          </a:p>
          <a:p>
            <a:pPr lvl="1"/>
            <a:r>
              <a:rPr lang="en-US" dirty="0" err="1"/>
              <a:t>Bigger_tree.root</a:t>
            </a:r>
            <a:r>
              <a:rPr lang="en-US" dirty="0"/>
              <a:t> = </a:t>
            </a:r>
            <a:r>
              <a:rPr lang="en-US" dirty="0" err="1"/>
              <a:t>Smaller_tree.root</a:t>
            </a:r>
            <a:endParaRPr lang="en-US" dirty="0"/>
          </a:p>
          <a:p>
            <a:pPr lvl="2"/>
            <a:r>
              <a:rPr lang="en-US" dirty="0"/>
              <a:t>Our data structure makes it easy…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tree</a:t>
            </a:r>
          </a:p>
        </p:txBody>
      </p:sp>
    </p:spTree>
    <p:extLst>
      <p:ext uri="{BB962C8B-B14F-4D97-AF65-F5344CB8AC3E}">
        <p14:creationId xmlns:p14="http://schemas.microsoft.com/office/powerpoint/2010/main" val="36205337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Let us start from the tree level first</a:t>
            </a:r>
          </a:p>
          <a:p>
            <a:r>
              <a:rPr lang="en-US" dirty="0"/>
              <a:t>When can we merge binomial trees?</a:t>
            </a:r>
          </a:p>
          <a:p>
            <a:pPr lvl="1"/>
            <a:r>
              <a:rPr lang="en-US" dirty="0"/>
              <a:t>If they are of the same order…</a:t>
            </a:r>
          </a:p>
          <a:p>
            <a:pPr lvl="1"/>
            <a:r>
              <a:rPr lang="en-US" dirty="0"/>
              <a:t>We saw this earlier</a:t>
            </a:r>
          </a:p>
          <a:p>
            <a:pPr lvl="2"/>
            <a:r>
              <a:rPr lang="en-US" dirty="0"/>
              <a:t>B_2 + B_2 = B_3</a:t>
            </a:r>
          </a:p>
          <a:p>
            <a:pPr lvl="1"/>
            <a:r>
              <a:rPr lang="en-US" dirty="0"/>
              <a:t>The smaller value become the new root</a:t>
            </a:r>
          </a:p>
          <a:p>
            <a:r>
              <a:rPr lang="en-US" dirty="0"/>
              <a:t>Is the complexity high?</a:t>
            </a:r>
          </a:p>
          <a:p>
            <a:pPr lvl="1"/>
            <a:r>
              <a:rPr lang="en-US" dirty="0"/>
              <a:t>Compare root</a:t>
            </a:r>
          </a:p>
          <a:p>
            <a:pPr lvl="1"/>
            <a:r>
              <a:rPr lang="en-US" dirty="0" err="1"/>
              <a:t>Bigger_tree.root.</a:t>
            </a:r>
            <a:r>
              <a:rPr lang="en-US" dirty="0" err="1">
                <a:solidFill>
                  <a:srgbClr val="FF0000"/>
                </a:solidFill>
              </a:rPr>
              <a:t>parent</a:t>
            </a:r>
            <a:r>
              <a:rPr lang="en-US" dirty="0"/>
              <a:t> = </a:t>
            </a:r>
            <a:r>
              <a:rPr lang="en-US" dirty="0" err="1"/>
              <a:t>Smaller_tree.root</a:t>
            </a:r>
            <a:endParaRPr lang="en-US" dirty="0"/>
          </a:p>
          <a:p>
            <a:pPr lvl="2"/>
            <a:r>
              <a:rPr lang="en-US" dirty="0"/>
              <a:t>Our data structure makes it easy…</a:t>
            </a:r>
          </a:p>
          <a:p>
            <a:pPr lvl="2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tree</a:t>
            </a:r>
          </a:p>
        </p:txBody>
      </p:sp>
    </p:spTree>
    <p:extLst>
      <p:ext uri="{BB962C8B-B14F-4D97-AF65-F5344CB8AC3E}">
        <p14:creationId xmlns:p14="http://schemas.microsoft.com/office/powerpoint/2010/main" val="219167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4006997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Let us start from the tree level first</a:t>
            </a:r>
          </a:p>
          <a:p>
            <a:r>
              <a:rPr lang="en-US" dirty="0"/>
              <a:t>When can we merge binomial trees?</a:t>
            </a:r>
          </a:p>
          <a:p>
            <a:pPr lvl="1"/>
            <a:r>
              <a:rPr lang="en-US" dirty="0"/>
              <a:t>If they are of the same order…</a:t>
            </a:r>
          </a:p>
          <a:p>
            <a:pPr lvl="1"/>
            <a:r>
              <a:rPr lang="en-US" dirty="0"/>
              <a:t>We saw this earlier</a:t>
            </a:r>
          </a:p>
          <a:p>
            <a:pPr lvl="2"/>
            <a:r>
              <a:rPr lang="en-US" dirty="0"/>
              <a:t>B_2 + B_2 = B_3</a:t>
            </a:r>
          </a:p>
          <a:p>
            <a:pPr lvl="1"/>
            <a:r>
              <a:rPr lang="en-US" dirty="0"/>
              <a:t>The smaller value become the new root</a:t>
            </a:r>
          </a:p>
          <a:p>
            <a:r>
              <a:rPr lang="en-US" dirty="0"/>
              <a:t>Is the complexity high?</a:t>
            </a:r>
          </a:p>
          <a:p>
            <a:pPr lvl="1"/>
            <a:r>
              <a:rPr lang="en-US" dirty="0"/>
              <a:t>Compare root</a:t>
            </a:r>
          </a:p>
          <a:p>
            <a:pPr lvl="1"/>
            <a:r>
              <a:rPr lang="en-US" dirty="0" err="1"/>
              <a:t>Bigger_tree.root.</a:t>
            </a:r>
            <a:r>
              <a:rPr lang="en-US" dirty="0" err="1">
                <a:solidFill>
                  <a:srgbClr val="FF0000"/>
                </a:solidFill>
              </a:rPr>
              <a:t>parent</a:t>
            </a:r>
            <a:r>
              <a:rPr lang="en-US" dirty="0"/>
              <a:t> = </a:t>
            </a:r>
            <a:r>
              <a:rPr lang="en-US" dirty="0" err="1"/>
              <a:t>Smaller_tree.root</a:t>
            </a:r>
            <a:endParaRPr lang="en-US" dirty="0"/>
          </a:p>
          <a:p>
            <a:pPr lvl="2"/>
            <a:r>
              <a:rPr lang="en-US" dirty="0"/>
              <a:t>Our data structure makes it easy…</a:t>
            </a:r>
          </a:p>
          <a:p>
            <a:pPr lvl="1"/>
            <a:r>
              <a:rPr lang="en-US" dirty="0"/>
              <a:t>So it is just O(1)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2443C-C13C-4489-BA5C-3DB1B97E4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537" y="4683512"/>
            <a:ext cx="2841030" cy="205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562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274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Merging binomial heaps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heaps</a:t>
            </a:r>
          </a:p>
        </p:txBody>
      </p:sp>
    </p:spTree>
    <p:extLst>
      <p:ext uri="{BB962C8B-B14F-4D97-AF65-F5344CB8AC3E}">
        <p14:creationId xmlns:p14="http://schemas.microsoft.com/office/powerpoint/2010/main" val="6089000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Merging binomial heaps</a:t>
            </a:r>
          </a:p>
          <a:p>
            <a:pPr lvl="1"/>
            <a:r>
              <a:rPr lang="en-US" dirty="0"/>
              <a:t>Let say we have a heap of size 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heaps</a:t>
            </a:r>
          </a:p>
        </p:txBody>
      </p:sp>
    </p:spTree>
    <p:extLst>
      <p:ext uri="{BB962C8B-B14F-4D97-AF65-F5344CB8AC3E}">
        <p14:creationId xmlns:p14="http://schemas.microsoft.com/office/powerpoint/2010/main" val="28772639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Merging binomial heaps</a:t>
            </a:r>
          </a:p>
          <a:p>
            <a:pPr lvl="1"/>
            <a:r>
              <a:rPr lang="en-US" dirty="0"/>
              <a:t>Let say we have a heap of size 6</a:t>
            </a:r>
          </a:p>
          <a:p>
            <a:pPr lvl="2"/>
            <a:r>
              <a:rPr lang="en-US" dirty="0"/>
              <a:t>6 = 2^2 + 2^1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heaps</a:t>
            </a:r>
          </a:p>
        </p:txBody>
      </p:sp>
    </p:spTree>
    <p:extLst>
      <p:ext uri="{BB962C8B-B14F-4D97-AF65-F5344CB8AC3E}">
        <p14:creationId xmlns:p14="http://schemas.microsoft.com/office/powerpoint/2010/main" val="31281779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Merging binomial heaps</a:t>
            </a:r>
          </a:p>
          <a:p>
            <a:pPr lvl="1"/>
            <a:r>
              <a:rPr lang="en-US" dirty="0"/>
              <a:t>Let say we have a heap of size 6</a:t>
            </a:r>
          </a:p>
          <a:p>
            <a:pPr lvl="2"/>
            <a:r>
              <a:rPr lang="en-US" dirty="0"/>
              <a:t>6 = 2^2 + 2^1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heaps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301383" y="443318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301382" y="526351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5" idx="4"/>
            <a:endCxn id="6" idx="0"/>
          </p:cNvCxnSpPr>
          <p:nvPr/>
        </p:nvCxnSpPr>
        <p:spPr>
          <a:xfrm flipH="1">
            <a:off x="6565787" y="496199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84237" y="529223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84236" y="612256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8" idx="4"/>
            <a:endCxn id="9" idx="0"/>
          </p:cNvCxnSpPr>
          <p:nvPr/>
        </p:nvCxnSpPr>
        <p:spPr>
          <a:xfrm flipH="1">
            <a:off x="5648641" y="582104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5" idx="3"/>
            <a:endCxn id="8" idx="0"/>
          </p:cNvCxnSpPr>
          <p:nvPr/>
        </p:nvCxnSpPr>
        <p:spPr>
          <a:xfrm flipH="1">
            <a:off x="5648642" y="4884552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33352" y="358197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33351" y="441230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 flipH="1">
            <a:off x="8497756" y="411078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316206" y="444102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316205" y="527135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5" idx="4"/>
            <a:endCxn id="16" idx="0"/>
          </p:cNvCxnSpPr>
          <p:nvPr/>
        </p:nvCxnSpPr>
        <p:spPr>
          <a:xfrm flipH="1">
            <a:off x="7580610" y="496983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2" idx="3"/>
            <a:endCxn id="15" idx="0"/>
          </p:cNvCxnSpPr>
          <p:nvPr/>
        </p:nvCxnSpPr>
        <p:spPr>
          <a:xfrm flipH="1">
            <a:off x="7580611" y="4033342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2" idx="2"/>
            <a:endCxn id="5" idx="0"/>
          </p:cNvCxnSpPr>
          <p:nvPr/>
        </p:nvCxnSpPr>
        <p:spPr>
          <a:xfrm flipH="1">
            <a:off x="6565788" y="3846380"/>
            <a:ext cx="1667564" cy="5868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95311" y="358050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95310" y="441082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5459715" y="410931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78165" y="443955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78164" y="526987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 flipH="1">
            <a:off x="4542569" y="496835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20" idx="3"/>
            <a:endCxn id="23" idx="0"/>
          </p:cNvCxnSpPr>
          <p:nvPr/>
        </p:nvCxnSpPr>
        <p:spPr>
          <a:xfrm flipH="1">
            <a:off x="4542570" y="4031868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58286" y="358197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58285" y="441230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 flipH="1">
            <a:off x="3522690" y="411078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72223" y="3580500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629118" y="3844905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815181" y="3844906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" idx="2"/>
            <a:endCxn id="20" idx="6"/>
          </p:cNvCxnSpPr>
          <p:nvPr/>
        </p:nvCxnSpPr>
        <p:spPr>
          <a:xfrm flipH="1" flipV="1">
            <a:off x="5724120" y="3844906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30" idx="2"/>
          </p:cNvCxnSpPr>
          <p:nvPr/>
        </p:nvCxnSpPr>
        <p:spPr>
          <a:xfrm flipH="1">
            <a:off x="1361291" y="3844905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74594" y="3653988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31818527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Merging binomial heaps</a:t>
            </a:r>
          </a:p>
          <a:p>
            <a:pPr lvl="1"/>
            <a:r>
              <a:rPr lang="en-US" dirty="0"/>
              <a:t>Let say we have a heap of size 7</a:t>
            </a:r>
          </a:p>
          <a:p>
            <a:pPr lvl="2"/>
            <a:r>
              <a:rPr lang="en-US" dirty="0"/>
              <a:t>7 = 2^2 + 2^1 + 2^0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heaps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301383" y="443318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301382" y="526351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36" idx="4"/>
            <a:endCxn id="37" idx="0"/>
          </p:cNvCxnSpPr>
          <p:nvPr/>
        </p:nvCxnSpPr>
        <p:spPr>
          <a:xfrm flipH="1">
            <a:off x="6565787" y="496199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384237" y="529223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384236" y="612256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39" idx="4"/>
            <a:endCxn id="40" idx="0"/>
          </p:cNvCxnSpPr>
          <p:nvPr/>
        </p:nvCxnSpPr>
        <p:spPr>
          <a:xfrm flipH="1">
            <a:off x="5648641" y="582104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36" idx="3"/>
            <a:endCxn id="39" idx="0"/>
          </p:cNvCxnSpPr>
          <p:nvPr/>
        </p:nvCxnSpPr>
        <p:spPr>
          <a:xfrm flipH="1">
            <a:off x="5648642" y="4884552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8233352" y="358197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8233351" y="441230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43" idx="4"/>
            <a:endCxn id="44" idx="0"/>
          </p:cNvCxnSpPr>
          <p:nvPr/>
        </p:nvCxnSpPr>
        <p:spPr>
          <a:xfrm flipH="1">
            <a:off x="8497756" y="411078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316206" y="4441024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316205" y="527135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46" idx="4"/>
            <a:endCxn id="47" idx="0"/>
          </p:cNvCxnSpPr>
          <p:nvPr/>
        </p:nvCxnSpPr>
        <p:spPr>
          <a:xfrm flipH="1">
            <a:off x="7580610" y="4969833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43" idx="3"/>
            <a:endCxn id="46" idx="0"/>
          </p:cNvCxnSpPr>
          <p:nvPr/>
        </p:nvCxnSpPr>
        <p:spPr>
          <a:xfrm flipH="1">
            <a:off x="7580611" y="4033342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43" idx="2"/>
            <a:endCxn id="36" idx="0"/>
          </p:cNvCxnSpPr>
          <p:nvPr/>
        </p:nvCxnSpPr>
        <p:spPr>
          <a:xfrm flipH="1">
            <a:off x="6565788" y="3846380"/>
            <a:ext cx="1667564" cy="5868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5195311" y="358050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5195310" y="441082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51" idx="4"/>
            <a:endCxn id="52" idx="0"/>
          </p:cNvCxnSpPr>
          <p:nvPr/>
        </p:nvCxnSpPr>
        <p:spPr>
          <a:xfrm flipH="1">
            <a:off x="5459715" y="410931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4278165" y="4439550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4278164" y="526987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54" idx="4"/>
            <a:endCxn id="55" idx="0"/>
          </p:cNvCxnSpPr>
          <p:nvPr/>
        </p:nvCxnSpPr>
        <p:spPr>
          <a:xfrm flipH="1">
            <a:off x="4542569" y="4968359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51" idx="3"/>
            <a:endCxn id="54" idx="0"/>
          </p:cNvCxnSpPr>
          <p:nvPr/>
        </p:nvCxnSpPr>
        <p:spPr>
          <a:xfrm flipH="1">
            <a:off x="4542570" y="4031868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3258286" y="358197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3258285" y="441230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58" idx="4"/>
            <a:endCxn id="59" idx="0"/>
          </p:cNvCxnSpPr>
          <p:nvPr/>
        </p:nvCxnSpPr>
        <p:spPr>
          <a:xfrm flipH="1">
            <a:off x="3522690" y="4110784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072223" y="3580500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629118" y="3844905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815181" y="3844906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43" idx="2"/>
            <a:endCxn id="51" idx="6"/>
          </p:cNvCxnSpPr>
          <p:nvPr/>
        </p:nvCxnSpPr>
        <p:spPr>
          <a:xfrm flipH="1" flipV="1">
            <a:off x="5724120" y="3844906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1361291" y="3844905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574594" y="3653988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13318640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Merging binomial heaps</a:t>
            </a:r>
          </a:p>
          <a:p>
            <a:pPr lvl="1"/>
            <a:r>
              <a:rPr lang="en-US" dirty="0"/>
              <a:t>Let say we have a heap of size 6</a:t>
            </a:r>
          </a:p>
          <a:p>
            <a:pPr lvl="2"/>
            <a:r>
              <a:rPr lang="en-US" dirty="0"/>
              <a:t>6 = 2^2 + 2^1</a:t>
            </a:r>
          </a:p>
          <a:p>
            <a:pPr lvl="1"/>
            <a:r>
              <a:rPr lang="en-US" dirty="0"/>
              <a:t>Let say we have a heap of size 7</a:t>
            </a:r>
          </a:p>
          <a:p>
            <a:pPr lvl="2"/>
            <a:r>
              <a:rPr lang="en-US" dirty="0"/>
              <a:t>7 = 2^2 + 2^1 + 2^0</a:t>
            </a:r>
          </a:p>
          <a:p>
            <a:pPr lvl="1"/>
            <a:r>
              <a:rPr lang="en-US" dirty="0"/>
              <a:t>And now we merge both…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heaps</a:t>
            </a:r>
          </a:p>
        </p:txBody>
      </p:sp>
    </p:spTree>
    <p:extLst>
      <p:ext uri="{BB962C8B-B14F-4D97-AF65-F5344CB8AC3E}">
        <p14:creationId xmlns:p14="http://schemas.microsoft.com/office/powerpoint/2010/main" val="23004473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Merging binomial heaps</a:t>
            </a:r>
          </a:p>
          <a:p>
            <a:pPr lvl="1"/>
            <a:r>
              <a:rPr lang="en-US" dirty="0"/>
              <a:t>Let say we have a heap of size 6</a:t>
            </a:r>
          </a:p>
          <a:p>
            <a:pPr lvl="2"/>
            <a:r>
              <a:rPr lang="en-US" dirty="0"/>
              <a:t>6 = 2^2 + 2^1</a:t>
            </a:r>
          </a:p>
          <a:p>
            <a:pPr lvl="1"/>
            <a:r>
              <a:rPr lang="en-US" dirty="0"/>
              <a:t>Let say we have a heap of size 7</a:t>
            </a:r>
          </a:p>
          <a:p>
            <a:pPr lvl="2"/>
            <a:r>
              <a:rPr lang="en-US" dirty="0"/>
              <a:t>7 = 2^2 + 2^1 + 2^0</a:t>
            </a:r>
          </a:p>
          <a:p>
            <a:pPr lvl="1"/>
            <a:r>
              <a:rPr lang="en-US" dirty="0"/>
              <a:t>And now we merge both…</a:t>
            </a:r>
          </a:p>
          <a:p>
            <a:pPr lvl="2"/>
            <a:r>
              <a:rPr lang="en-US" dirty="0"/>
              <a:t>6 + 7 = 13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heaps</a:t>
            </a:r>
          </a:p>
        </p:txBody>
      </p:sp>
    </p:spTree>
    <p:extLst>
      <p:ext uri="{BB962C8B-B14F-4D97-AF65-F5344CB8AC3E}">
        <p14:creationId xmlns:p14="http://schemas.microsoft.com/office/powerpoint/2010/main" val="34847796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Merging binomial heaps</a:t>
            </a:r>
          </a:p>
          <a:p>
            <a:pPr lvl="1"/>
            <a:r>
              <a:rPr lang="en-US" dirty="0"/>
              <a:t>Let say we have a heap of size 6</a:t>
            </a:r>
          </a:p>
          <a:p>
            <a:pPr lvl="2"/>
            <a:r>
              <a:rPr lang="en-US" dirty="0"/>
              <a:t>6 = 2^2 + 2^1</a:t>
            </a:r>
          </a:p>
          <a:p>
            <a:pPr lvl="1"/>
            <a:r>
              <a:rPr lang="en-US" dirty="0"/>
              <a:t>Let say we have a heap of size 7</a:t>
            </a:r>
          </a:p>
          <a:p>
            <a:pPr lvl="2"/>
            <a:r>
              <a:rPr lang="en-US" dirty="0"/>
              <a:t>7 = 2^2 + 2^1 + 2^0</a:t>
            </a:r>
          </a:p>
          <a:p>
            <a:pPr lvl="1"/>
            <a:r>
              <a:rPr lang="en-US" dirty="0"/>
              <a:t>And now we merge both…</a:t>
            </a:r>
          </a:p>
          <a:p>
            <a:pPr lvl="2"/>
            <a:r>
              <a:rPr lang="en-US" dirty="0"/>
              <a:t>6 + 7 = 13</a:t>
            </a:r>
          </a:p>
          <a:p>
            <a:pPr lvl="2"/>
            <a:r>
              <a:rPr lang="en-US" dirty="0"/>
              <a:t>Or in binary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heaps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46631"/>
              </p:ext>
            </p:extLst>
          </p:nvPr>
        </p:nvGraphicFramePr>
        <p:xfrm>
          <a:off x="5001659" y="4044159"/>
          <a:ext cx="307003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4007">
                  <a:extLst>
                    <a:ext uri="{9D8B030D-6E8A-4147-A177-3AD203B41FA5}">
                      <a16:colId xmlns:a16="http://schemas.microsoft.com/office/drawing/2014/main" val="841292491"/>
                    </a:ext>
                  </a:extLst>
                </a:gridCol>
                <a:gridCol w="614007">
                  <a:extLst>
                    <a:ext uri="{9D8B030D-6E8A-4147-A177-3AD203B41FA5}">
                      <a16:colId xmlns:a16="http://schemas.microsoft.com/office/drawing/2014/main" val="976698431"/>
                    </a:ext>
                  </a:extLst>
                </a:gridCol>
                <a:gridCol w="614007">
                  <a:extLst>
                    <a:ext uri="{9D8B030D-6E8A-4147-A177-3AD203B41FA5}">
                      <a16:colId xmlns:a16="http://schemas.microsoft.com/office/drawing/2014/main" val="1224133084"/>
                    </a:ext>
                  </a:extLst>
                </a:gridCol>
                <a:gridCol w="614007">
                  <a:extLst>
                    <a:ext uri="{9D8B030D-6E8A-4147-A177-3AD203B41FA5}">
                      <a16:colId xmlns:a16="http://schemas.microsoft.com/office/drawing/2014/main" val="3595217085"/>
                    </a:ext>
                  </a:extLst>
                </a:gridCol>
                <a:gridCol w="614007">
                  <a:extLst>
                    <a:ext uri="{9D8B030D-6E8A-4147-A177-3AD203B41FA5}">
                      <a16:colId xmlns:a16="http://schemas.microsoft.com/office/drawing/2014/main" val="3231650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MY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/>
                        <a:t>2^3</a:t>
                      </a:r>
                      <a:endParaRPr lang="en-MY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/>
                        <a:t>2^2</a:t>
                      </a:r>
                      <a:endParaRPr lang="en-MY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/>
                        <a:t>2^1</a:t>
                      </a:r>
                      <a:endParaRPr lang="en-MY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/>
                        <a:t>2^0</a:t>
                      </a:r>
                      <a:endParaRPr lang="en-MY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04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 =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32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 =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64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559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5678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MY" dirty="0"/>
              <a:t>What are heaps?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introduction…</a:t>
            </a:r>
          </a:p>
        </p:txBody>
      </p:sp>
    </p:spTree>
    <p:extLst>
      <p:ext uri="{BB962C8B-B14F-4D97-AF65-F5344CB8AC3E}">
        <p14:creationId xmlns:p14="http://schemas.microsoft.com/office/powerpoint/2010/main" val="21859024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Merging binomial heaps</a:t>
            </a:r>
          </a:p>
          <a:p>
            <a:pPr lvl="1"/>
            <a:r>
              <a:rPr lang="en-US" dirty="0"/>
              <a:t>Let say we have a heap of size 6</a:t>
            </a:r>
          </a:p>
          <a:p>
            <a:pPr lvl="2"/>
            <a:r>
              <a:rPr lang="en-US" dirty="0"/>
              <a:t>6 = 2^2 + 2^1</a:t>
            </a:r>
          </a:p>
          <a:p>
            <a:pPr lvl="1"/>
            <a:r>
              <a:rPr lang="en-US" dirty="0"/>
              <a:t>Let say we have a heap of size 7</a:t>
            </a:r>
          </a:p>
          <a:p>
            <a:pPr lvl="2"/>
            <a:r>
              <a:rPr lang="en-US" dirty="0"/>
              <a:t>7 = 2^2 + 2^1 + 2^0</a:t>
            </a:r>
          </a:p>
          <a:p>
            <a:pPr lvl="1"/>
            <a:r>
              <a:rPr lang="en-US" dirty="0"/>
              <a:t>And now we merge both…</a:t>
            </a:r>
          </a:p>
          <a:p>
            <a:pPr lvl="2"/>
            <a:r>
              <a:rPr lang="en-US" dirty="0"/>
              <a:t>6 + 7 = 13</a:t>
            </a:r>
          </a:p>
          <a:p>
            <a:pPr lvl="2"/>
            <a:r>
              <a:rPr lang="en-US" dirty="0"/>
              <a:t>Or in binary</a:t>
            </a:r>
          </a:p>
          <a:p>
            <a:pPr lvl="2"/>
            <a:r>
              <a:rPr lang="en-US" dirty="0"/>
              <a:t>So sum it up…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heaps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940750"/>
              </p:ext>
            </p:extLst>
          </p:nvPr>
        </p:nvGraphicFramePr>
        <p:xfrm>
          <a:off x="5001659" y="4044159"/>
          <a:ext cx="307003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4007">
                  <a:extLst>
                    <a:ext uri="{9D8B030D-6E8A-4147-A177-3AD203B41FA5}">
                      <a16:colId xmlns:a16="http://schemas.microsoft.com/office/drawing/2014/main" val="841292491"/>
                    </a:ext>
                  </a:extLst>
                </a:gridCol>
                <a:gridCol w="614007">
                  <a:extLst>
                    <a:ext uri="{9D8B030D-6E8A-4147-A177-3AD203B41FA5}">
                      <a16:colId xmlns:a16="http://schemas.microsoft.com/office/drawing/2014/main" val="976698431"/>
                    </a:ext>
                  </a:extLst>
                </a:gridCol>
                <a:gridCol w="614007">
                  <a:extLst>
                    <a:ext uri="{9D8B030D-6E8A-4147-A177-3AD203B41FA5}">
                      <a16:colId xmlns:a16="http://schemas.microsoft.com/office/drawing/2014/main" val="1224133084"/>
                    </a:ext>
                  </a:extLst>
                </a:gridCol>
                <a:gridCol w="614007">
                  <a:extLst>
                    <a:ext uri="{9D8B030D-6E8A-4147-A177-3AD203B41FA5}">
                      <a16:colId xmlns:a16="http://schemas.microsoft.com/office/drawing/2014/main" val="3595217085"/>
                    </a:ext>
                  </a:extLst>
                </a:gridCol>
                <a:gridCol w="614007">
                  <a:extLst>
                    <a:ext uri="{9D8B030D-6E8A-4147-A177-3AD203B41FA5}">
                      <a16:colId xmlns:a16="http://schemas.microsoft.com/office/drawing/2014/main" val="3231650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MY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/>
                        <a:t>2^3</a:t>
                      </a:r>
                      <a:endParaRPr lang="en-MY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/>
                        <a:t>2^2</a:t>
                      </a:r>
                      <a:endParaRPr lang="en-MY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/>
                        <a:t>2^1</a:t>
                      </a:r>
                      <a:endParaRPr lang="en-MY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/>
                        <a:t>2^0</a:t>
                      </a:r>
                      <a:endParaRPr lang="en-MY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04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 =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32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 =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64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 =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559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3026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775" y="1600200"/>
            <a:ext cx="8229600" cy="4525963"/>
          </a:xfrm>
        </p:spPr>
        <p:txBody>
          <a:bodyPr/>
          <a:lstStyle/>
          <a:p>
            <a:r>
              <a:rPr lang="en-US" dirty="0"/>
              <a:t>Merging binomial heaps</a:t>
            </a:r>
          </a:p>
          <a:p>
            <a:pPr lvl="1"/>
            <a:r>
              <a:rPr lang="en-US" dirty="0"/>
              <a:t>Let say we have a heap of size 6</a:t>
            </a:r>
          </a:p>
          <a:p>
            <a:pPr lvl="2"/>
            <a:r>
              <a:rPr lang="en-US" dirty="0"/>
              <a:t>6 = 2^2 + 2^1</a:t>
            </a:r>
          </a:p>
          <a:p>
            <a:pPr lvl="1"/>
            <a:r>
              <a:rPr lang="en-US" dirty="0"/>
              <a:t>Let say we have a heap of size 7</a:t>
            </a:r>
          </a:p>
          <a:p>
            <a:pPr lvl="2"/>
            <a:r>
              <a:rPr lang="en-US" dirty="0"/>
              <a:t>7 = 2^2 + 2^1 + 2^0</a:t>
            </a:r>
          </a:p>
          <a:p>
            <a:pPr lvl="1"/>
            <a:r>
              <a:rPr lang="en-US" dirty="0"/>
              <a:t>And now we merge both…</a:t>
            </a:r>
          </a:p>
          <a:p>
            <a:pPr lvl="2"/>
            <a:r>
              <a:rPr lang="en-US" dirty="0"/>
              <a:t>6 + 7 = 13</a:t>
            </a:r>
          </a:p>
          <a:p>
            <a:pPr lvl="2"/>
            <a:r>
              <a:rPr lang="en-US" dirty="0"/>
              <a:t>Or in binary</a:t>
            </a:r>
          </a:p>
          <a:p>
            <a:pPr lvl="2"/>
            <a:r>
              <a:rPr lang="en-US" dirty="0"/>
              <a:t>So sum it up…</a:t>
            </a:r>
          </a:p>
          <a:p>
            <a:pPr lvl="2"/>
            <a:r>
              <a:rPr lang="en-US" dirty="0"/>
              <a:t>Let us look at the diagram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heaps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001659" y="4044159"/>
          <a:ext cx="307003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4007">
                  <a:extLst>
                    <a:ext uri="{9D8B030D-6E8A-4147-A177-3AD203B41FA5}">
                      <a16:colId xmlns:a16="http://schemas.microsoft.com/office/drawing/2014/main" val="841292491"/>
                    </a:ext>
                  </a:extLst>
                </a:gridCol>
                <a:gridCol w="614007">
                  <a:extLst>
                    <a:ext uri="{9D8B030D-6E8A-4147-A177-3AD203B41FA5}">
                      <a16:colId xmlns:a16="http://schemas.microsoft.com/office/drawing/2014/main" val="976698431"/>
                    </a:ext>
                  </a:extLst>
                </a:gridCol>
                <a:gridCol w="614007">
                  <a:extLst>
                    <a:ext uri="{9D8B030D-6E8A-4147-A177-3AD203B41FA5}">
                      <a16:colId xmlns:a16="http://schemas.microsoft.com/office/drawing/2014/main" val="1224133084"/>
                    </a:ext>
                  </a:extLst>
                </a:gridCol>
                <a:gridCol w="614007">
                  <a:extLst>
                    <a:ext uri="{9D8B030D-6E8A-4147-A177-3AD203B41FA5}">
                      <a16:colId xmlns:a16="http://schemas.microsoft.com/office/drawing/2014/main" val="3595217085"/>
                    </a:ext>
                  </a:extLst>
                </a:gridCol>
                <a:gridCol w="614007">
                  <a:extLst>
                    <a:ext uri="{9D8B030D-6E8A-4147-A177-3AD203B41FA5}">
                      <a16:colId xmlns:a16="http://schemas.microsoft.com/office/drawing/2014/main" val="3231650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MY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/>
                        <a:t>2^3</a:t>
                      </a:r>
                      <a:endParaRPr lang="en-MY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/>
                        <a:t>2^2</a:t>
                      </a:r>
                      <a:endParaRPr lang="en-MY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/>
                        <a:t>2^1</a:t>
                      </a:r>
                      <a:endParaRPr lang="en-MY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u="sng" dirty="0"/>
                        <a:t>2^0</a:t>
                      </a:r>
                      <a:endParaRPr lang="en-MY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04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 =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323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 =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641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 =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559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7936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tree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004841" y="92982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004840" y="1760148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269245" y="1458630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7695" y="1788870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7694" y="2619197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352099" y="2317679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352100" y="1381188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6810" y="7861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6809" y="908938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201214" y="607420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19664" y="937660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19663" y="1767987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284068" y="1466469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284069" y="529978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269246" y="343016"/>
            <a:ext cx="1667564" cy="5868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4898769" y="7713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4898768" y="90746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163173" y="605946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3981623" y="93618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3981622" y="176651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246027" y="146499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246028" y="528504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2961744" y="7861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961743" y="90893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226148" y="60742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1775681" y="7713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332576" y="341541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518639" y="341542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427578" y="341542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1064749" y="341541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78052" y="150624"/>
            <a:ext cx="731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005488" y="442944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005487" y="5259773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100" idx="4"/>
            <a:endCxn id="101" idx="0"/>
          </p:cNvCxnSpPr>
          <p:nvPr/>
        </p:nvCxnSpPr>
        <p:spPr>
          <a:xfrm flipH="1">
            <a:off x="6269892" y="4958255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8342" y="528849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8341" y="611882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103" idx="4"/>
            <a:endCxn id="104" idx="0"/>
          </p:cNvCxnSpPr>
          <p:nvPr/>
        </p:nvCxnSpPr>
        <p:spPr>
          <a:xfrm flipH="1">
            <a:off x="5352746" y="581730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100" idx="3"/>
            <a:endCxn id="103" idx="0"/>
          </p:cNvCxnSpPr>
          <p:nvPr/>
        </p:nvCxnSpPr>
        <p:spPr>
          <a:xfrm flipH="1">
            <a:off x="5352747" y="4880813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7457" y="357823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7456" y="4408563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07" idx="4"/>
            <a:endCxn id="108" idx="0"/>
          </p:cNvCxnSpPr>
          <p:nvPr/>
        </p:nvCxnSpPr>
        <p:spPr>
          <a:xfrm flipH="1">
            <a:off x="8201861" y="4107045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20311" y="443728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20310" y="526761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10" idx="4"/>
            <a:endCxn id="111" idx="0"/>
          </p:cNvCxnSpPr>
          <p:nvPr/>
        </p:nvCxnSpPr>
        <p:spPr>
          <a:xfrm flipH="1">
            <a:off x="7284715" y="496609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07" idx="3"/>
            <a:endCxn id="110" idx="0"/>
          </p:cNvCxnSpPr>
          <p:nvPr/>
        </p:nvCxnSpPr>
        <p:spPr>
          <a:xfrm flipH="1">
            <a:off x="7284716" y="4029603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07" idx="2"/>
            <a:endCxn id="100" idx="0"/>
          </p:cNvCxnSpPr>
          <p:nvPr/>
        </p:nvCxnSpPr>
        <p:spPr>
          <a:xfrm flipH="1">
            <a:off x="6269893" y="3842641"/>
            <a:ext cx="1667564" cy="5868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4899416" y="357676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4899415" y="440708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115" idx="4"/>
            <a:endCxn id="116" idx="0"/>
          </p:cNvCxnSpPr>
          <p:nvPr/>
        </p:nvCxnSpPr>
        <p:spPr>
          <a:xfrm flipH="1">
            <a:off x="5163820" y="410557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3982270" y="443581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3982269" y="526613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118" idx="4"/>
            <a:endCxn id="119" idx="0"/>
          </p:cNvCxnSpPr>
          <p:nvPr/>
        </p:nvCxnSpPr>
        <p:spPr>
          <a:xfrm flipH="1">
            <a:off x="4246674" y="496462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15" idx="3"/>
            <a:endCxn id="118" idx="0"/>
          </p:cNvCxnSpPr>
          <p:nvPr/>
        </p:nvCxnSpPr>
        <p:spPr>
          <a:xfrm flipH="1">
            <a:off x="4246675" y="4028129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2962391" y="357823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962390" y="440856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122" idx="4"/>
            <a:endCxn id="123" idx="0"/>
          </p:cNvCxnSpPr>
          <p:nvPr/>
        </p:nvCxnSpPr>
        <p:spPr>
          <a:xfrm flipH="1">
            <a:off x="3226795" y="410704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1776328" y="357676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333223" y="3841166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519286" y="3841167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07" idx="2"/>
            <a:endCxn id="115" idx="6"/>
          </p:cNvCxnSpPr>
          <p:nvPr/>
        </p:nvCxnSpPr>
        <p:spPr>
          <a:xfrm flipH="1" flipV="1">
            <a:off x="5428225" y="3841167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5" idx="2"/>
          </p:cNvCxnSpPr>
          <p:nvPr/>
        </p:nvCxnSpPr>
        <p:spPr>
          <a:xfrm flipH="1">
            <a:off x="1065396" y="3841166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78699" y="3650249"/>
            <a:ext cx="731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815561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tree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004841" y="92982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004840" y="1760148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269245" y="1458630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7695" y="1788870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7694" y="2619197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352099" y="2317679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352100" y="1381188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6810" y="7861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6809" y="908938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201214" y="607420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19664" y="937660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19663" y="1767987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284068" y="1466469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284069" y="529978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269246" y="343016"/>
            <a:ext cx="1667564" cy="5868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4898769" y="7713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4898768" y="90746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163173" y="605946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3981623" y="93618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3981622" y="176651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246027" y="146499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246028" y="528504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2961744" y="7861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961743" y="90893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226148" y="60742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1775681" y="7713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332576" y="341541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518639" y="341542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427578" y="341542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1064749" y="341541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78052" y="150624"/>
            <a:ext cx="731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005488" y="442944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005487" y="5259773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100" idx="4"/>
            <a:endCxn id="101" idx="0"/>
          </p:cNvCxnSpPr>
          <p:nvPr/>
        </p:nvCxnSpPr>
        <p:spPr>
          <a:xfrm flipH="1">
            <a:off x="6269892" y="4958255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8342" y="528849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8341" y="611882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103" idx="4"/>
            <a:endCxn id="104" idx="0"/>
          </p:cNvCxnSpPr>
          <p:nvPr/>
        </p:nvCxnSpPr>
        <p:spPr>
          <a:xfrm flipH="1">
            <a:off x="5352746" y="581730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100" idx="3"/>
            <a:endCxn id="103" idx="0"/>
          </p:cNvCxnSpPr>
          <p:nvPr/>
        </p:nvCxnSpPr>
        <p:spPr>
          <a:xfrm flipH="1">
            <a:off x="5352747" y="4880813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7457" y="357823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7456" y="4408563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07" idx="4"/>
            <a:endCxn id="108" idx="0"/>
          </p:cNvCxnSpPr>
          <p:nvPr/>
        </p:nvCxnSpPr>
        <p:spPr>
          <a:xfrm flipH="1">
            <a:off x="8201861" y="4107045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20311" y="443728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20310" y="526761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10" idx="4"/>
            <a:endCxn id="111" idx="0"/>
          </p:cNvCxnSpPr>
          <p:nvPr/>
        </p:nvCxnSpPr>
        <p:spPr>
          <a:xfrm flipH="1">
            <a:off x="7284715" y="496609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07" idx="3"/>
            <a:endCxn id="110" idx="0"/>
          </p:cNvCxnSpPr>
          <p:nvPr/>
        </p:nvCxnSpPr>
        <p:spPr>
          <a:xfrm flipH="1">
            <a:off x="7284716" y="4029603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07" idx="2"/>
            <a:endCxn id="100" idx="0"/>
          </p:cNvCxnSpPr>
          <p:nvPr/>
        </p:nvCxnSpPr>
        <p:spPr>
          <a:xfrm flipH="1">
            <a:off x="6269893" y="3842641"/>
            <a:ext cx="1667564" cy="5868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4899416" y="357676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4899415" y="440708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115" idx="4"/>
            <a:endCxn id="116" idx="0"/>
          </p:cNvCxnSpPr>
          <p:nvPr/>
        </p:nvCxnSpPr>
        <p:spPr>
          <a:xfrm flipH="1">
            <a:off x="5163820" y="410557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3982270" y="443581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3982269" y="526613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118" idx="4"/>
            <a:endCxn id="119" idx="0"/>
          </p:cNvCxnSpPr>
          <p:nvPr/>
        </p:nvCxnSpPr>
        <p:spPr>
          <a:xfrm flipH="1">
            <a:off x="4246674" y="496462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15" idx="3"/>
            <a:endCxn id="118" idx="0"/>
          </p:cNvCxnSpPr>
          <p:nvPr/>
        </p:nvCxnSpPr>
        <p:spPr>
          <a:xfrm flipH="1">
            <a:off x="4246675" y="4028129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2962391" y="357823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962390" y="440856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122" idx="4"/>
            <a:endCxn id="123" idx="0"/>
          </p:cNvCxnSpPr>
          <p:nvPr/>
        </p:nvCxnSpPr>
        <p:spPr>
          <a:xfrm flipH="1">
            <a:off x="3226795" y="410704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1776328" y="357676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333223" y="3841166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519286" y="3841167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07" idx="2"/>
            <a:endCxn id="115" idx="6"/>
          </p:cNvCxnSpPr>
          <p:nvPr/>
        </p:nvCxnSpPr>
        <p:spPr>
          <a:xfrm flipH="1" flipV="1">
            <a:off x="5428225" y="3841167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5" idx="2"/>
          </p:cNvCxnSpPr>
          <p:nvPr/>
        </p:nvCxnSpPr>
        <p:spPr>
          <a:xfrm flipH="1">
            <a:off x="1065396" y="3841166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78699" y="3650249"/>
            <a:ext cx="731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7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555913" y="0"/>
            <a:ext cx="33051" cy="685800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3745304" y="-248"/>
            <a:ext cx="33051" cy="685800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>
            <a:off x="5688664" y="-43408"/>
            <a:ext cx="15183" cy="121527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4844688" y="1820158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4908460" y="5162494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831460" y="3148006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>
            <a:off x="4844688" y="1145586"/>
            <a:ext cx="851567" cy="674572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4908461" y="4814771"/>
            <a:ext cx="944396" cy="354244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>
            <a:off x="4872737" y="3125758"/>
            <a:ext cx="980120" cy="3899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5303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tree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004841" y="92982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004840" y="1760148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269245" y="1458630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7695" y="1788870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7694" y="2619197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352099" y="2317679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352100" y="1381188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6810" y="7861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6809" y="908938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201214" y="607420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19664" y="937660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19663" y="1767987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284068" y="1466469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284069" y="529978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269246" y="343016"/>
            <a:ext cx="1667564" cy="5868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4898769" y="7713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4898768" y="90746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163173" y="605946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3981623" y="93618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3981622" y="176651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246027" y="146499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246028" y="528504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2961744" y="7861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961743" y="90893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226148" y="60742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1775681" y="7713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332576" y="341541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518639" y="341542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427578" y="341542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1064749" y="341541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78052" y="150624"/>
            <a:ext cx="731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005488" y="442944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005487" y="5259773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100" idx="4"/>
            <a:endCxn id="101" idx="0"/>
          </p:cNvCxnSpPr>
          <p:nvPr/>
        </p:nvCxnSpPr>
        <p:spPr>
          <a:xfrm flipH="1">
            <a:off x="6269892" y="4958255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8342" y="528849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8341" y="611882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103" idx="4"/>
            <a:endCxn id="104" idx="0"/>
          </p:cNvCxnSpPr>
          <p:nvPr/>
        </p:nvCxnSpPr>
        <p:spPr>
          <a:xfrm flipH="1">
            <a:off x="5352746" y="581730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100" idx="3"/>
            <a:endCxn id="103" idx="0"/>
          </p:cNvCxnSpPr>
          <p:nvPr/>
        </p:nvCxnSpPr>
        <p:spPr>
          <a:xfrm flipH="1">
            <a:off x="5352747" y="4880813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7457" y="357823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7456" y="4408563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07" idx="4"/>
            <a:endCxn id="108" idx="0"/>
          </p:cNvCxnSpPr>
          <p:nvPr/>
        </p:nvCxnSpPr>
        <p:spPr>
          <a:xfrm flipH="1">
            <a:off x="8201861" y="4107045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20311" y="443728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20310" y="526761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10" idx="4"/>
            <a:endCxn id="111" idx="0"/>
          </p:cNvCxnSpPr>
          <p:nvPr/>
        </p:nvCxnSpPr>
        <p:spPr>
          <a:xfrm flipH="1">
            <a:off x="7284715" y="496609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07" idx="3"/>
            <a:endCxn id="110" idx="0"/>
          </p:cNvCxnSpPr>
          <p:nvPr/>
        </p:nvCxnSpPr>
        <p:spPr>
          <a:xfrm flipH="1">
            <a:off x="7284716" y="4029603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07" idx="2"/>
            <a:endCxn id="100" idx="0"/>
          </p:cNvCxnSpPr>
          <p:nvPr/>
        </p:nvCxnSpPr>
        <p:spPr>
          <a:xfrm flipH="1">
            <a:off x="6269893" y="3842641"/>
            <a:ext cx="1667564" cy="5868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4899416" y="357676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4899415" y="440708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115" idx="4"/>
            <a:endCxn id="116" idx="0"/>
          </p:cNvCxnSpPr>
          <p:nvPr/>
        </p:nvCxnSpPr>
        <p:spPr>
          <a:xfrm flipH="1">
            <a:off x="5163820" y="410557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3982270" y="443581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3982269" y="526613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118" idx="4"/>
            <a:endCxn id="119" idx="0"/>
          </p:cNvCxnSpPr>
          <p:nvPr/>
        </p:nvCxnSpPr>
        <p:spPr>
          <a:xfrm flipH="1">
            <a:off x="4246674" y="496462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15" idx="3"/>
            <a:endCxn id="118" idx="0"/>
          </p:cNvCxnSpPr>
          <p:nvPr/>
        </p:nvCxnSpPr>
        <p:spPr>
          <a:xfrm flipH="1">
            <a:off x="4246675" y="4028129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2962391" y="357823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962390" y="440856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122" idx="4"/>
            <a:endCxn id="123" idx="0"/>
          </p:cNvCxnSpPr>
          <p:nvPr/>
        </p:nvCxnSpPr>
        <p:spPr>
          <a:xfrm flipH="1">
            <a:off x="3226795" y="410704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1776328" y="3576761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333223" y="3841166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519286" y="3841167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07" idx="2"/>
            <a:endCxn id="115" idx="6"/>
          </p:cNvCxnSpPr>
          <p:nvPr/>
        </p:nvCxnSpPr>
        <p:spPr>
          <a:xfrm flipH="1" flipV="1">
            <a:off x="5428225" y="3841167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5" idx="2"/>
          </p:cNvCxnSpPr>
          <p:nvPr/>
        </p:nvCxnSpPr>
        <p:spPr>
          <a:xfrm flipH="1">
            <a:off x="1065396" y="3841166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78699" y="3650249"/>
            <a:ext cx="731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7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555913" y="0"/>
            <a:ext cx="33051" cy="685800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3745304" y="-248"/>
            <a:ext cx="33051" cy="685800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>
            <a:off x="5688664" y="-43408"/>
            <a:ext cx="15183" cy="121527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4844688" y="1820158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4908460" y="5162494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831460" y="3148006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>
            <a:off x="4844688" y="1145586"/>
            <a:ext cx="851567" cy="674572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4908461" y="4814771"/>
            <a:ext cx="944396" cy="354244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>
            <a:off x="4872737" y="3125758"/>
            <a:ext cx="980120" cy="3899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125" idx="0"/>
            <a:endCxn id="94" idx="4"/>
          </p:cNvCxnSpPr>
          <p:nvPr/>
        </p:nvCxnSpPr>
        <p:spPr>
          <a:xfrm flipH="1" flipV="1">
            <a:off x="2040086" y="605945"/>
            <a:ext cx="647" cy="2970816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0379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tree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-4949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004841" y="92982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004840" y="1760148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269245" y="1458630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7695" y="1788870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7694" y="2619197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352099" y="2317679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352100" y="1381188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6810" y="7861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6809" y="908938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201214" y="607420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19664" y="937660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19663" y="1767987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284068" y="1466469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284069" y="529978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269246" y="343016"/>
            <a:ext cx="1667564" cy="5868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4898769" y="7713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4898768" y="90746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163173" y="605946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3981623" y="93618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3981622" y="176651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246027" y="146499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246028" y="528504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2961744" y="7861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961743" y="90893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226148" y="60742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332576" y="341541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518639" y="341542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427578" y="341542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1064749" y="341541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78052" y="150624"/>
            <a:ext cx="731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005488" y="442944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005487" y="5259773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100" idx="4"/>
            <a:endCxn id="101" idx="0"/>
          </p:cNvCxnSpPr>
          <p:nvPr/>
        </p:nvCxnSpPr>
        <p:spPr>
          <a:xfrm flipH="1">
            <a:off x="6269892" y="4958255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8342" y="528849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8341" y="611882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103" idx="4"/>
            <a:endCxn id="104" idx="0"/>
          </p:cNvCxnSpPr>
          <p:nvPr/>
        </p:nvCxnSpPr>
        <p:spPr>
          <a:xfrm flipH="1">
            <a:off x="5352746" y="581730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100" idx="3"/>
            <a:endCxn id="103" idx="0"/>
          </p:cNvCxnSpPr>
          <p:nvPr/>
        </p:nvCxnSpPr>
        <p:spPr>
          <a:xfrm flipH="1">
            <a:off x="5352747" y="4880813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7457" y="357823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7456" y="4408563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07" idx="4"/>
            <a:endCxn id="108" idx="0"/>
          </p:cNvCxnSpPr>
          <p:nvPr/>
        </p:nvCxnSpPr>
        <p:spPr>
          <a:xfrm flipH="1">
            <a:off x="8201861" y="4107045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20311" y="443728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20310" y="526761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10" idx="4"/>
            <a:endCxn id="111" idx="0"/>
          </p:cNvCxnSpPr>
          <p:nvPr/>
        </p:nvCxnSpPr>
        <p:spPr>
          <a:xfrm flipH="1">
            <a:off x="7284715" y="496609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07" idx="3"/>
            <a:endCxn id="110" idx="0"/>
          </p:cNvCxnSpPr>
          <p:nvPr/>
        </p:nvCxnSpPr>
        <p:spPr>
          <a:xfrm flipH="1">
            <a:off x="7284716" y="4029603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07" idx="2"/>
            <a:endCxn id="100" idx="0"/>
          </p:cNvCxnSpPr>
          <p:nvPr/>
        </p:nvCxnSpPr>
        <p:spPr>
          <a:xfrm flipH="1">
            <a:off x="6269893" y="3842641"/>
            <a:ext cx="1667564" cy="5868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4899416" y="357676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4899415" y="440708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115" idx="4"/>
            <a:endCxn id="116" idx="0"/>
          </p:cNvCxnSpPr>
          <p:nvPr/>
        </p:nvCxnSpPr>
        <p:spPr>
          <a:xfrm flipH="1">
            <a:off x="5163820" y="410557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3982270" y="443581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3982269" y="526613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118" idx="4"/>
            <a:endCxn id="119" idx="0"/>
          </p:cNvCxnSpPr>
          <p:nvPr/>
        </p:nvCxnSpPr>
        <p:spPr>
          <a:xfrm flipH="1">
            <a:off x="4246674" y="496462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15" idx="3"/>
            <a:endCxn id="118" idx="0"/>
          </p:cNvCxnSpPr>
          <p:nvPr/>
        </p:nvCxnSpPr>
        <p:spPr>
          <a:xfrm flipH="1">
            <a:off x="4246675" y="4028129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2962391" y="357823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962390" y="440856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122" idx="4"/>
            <a:endCxn id="123" idx="0"/>
          </p:cNvCxnSpPr>
          <p:nvPr/>
        </p:nvCxnSpPr>
        <p:spPr>
          <a:xfrm flipH="1">
            <a:off x="3226795" y="410704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1789724" y="55432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333223" y="3841166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519286" y="3841167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07" idx="2"/>
            <a:endCxn id="115" idx="6"/>
          </p:cNvCxnSpPr>
          <p:nvPr/>
        </p:nvCxnSpPr>
        <p:spPr>
          <a:xfrm flipH="1" flipV="1">
            <a:off x="5428225" y="3841167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555913" y="0"/>
            <a:ext cx="33051" cy="685800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3745304" y="-248"/>
            <a:ext cx="33051" cy="685800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>
            <a:off x="5688664" y="-43408"/>
            <a:ext cx="15183" cy="121527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4844688" y="1820158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4908460" y="5162494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831460" y="3148006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>
            <a:off x="4844688" y="1145586"/>
            <a:ext cx="851567" cy="674572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4908461" y="4814771"/>
            <a:ext cx="944396" cy="354244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>
            <a:off x="4872737" y="3125758"/>
            <a:ext cx="980120" cy="3899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9956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tree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-4949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004841" y="92982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004840" y="1760148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269245" y="1458630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7695" y="1788870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7694" y="2619197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352099" y="2317679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352100" y="1381188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6810" y="7861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6809" y="908938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201214" y="607420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19664" y="937660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19663" y="1767987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284068" y="1466469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284069" y="529978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269246" y="343016"/>
            <a:ext cx="1667564" cy="5868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4898769" y="7713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4898768" y="90746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163173" y="605946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3981623" y="93618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3981622" y="176651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246027" y="146499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246028" y="528504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2961744" y="7861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961743" y="90893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226148" y="60742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332576" y="341541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518639" y="341542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427578" y="341542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1064749" y="341541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78052" y="150624"/>
            <a:ext cx="731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005488" y="442944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005487" y="5259773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100" idx="4"/>
            <a:endCxn id="101" idx="0"/>
          </p:cNvCxnSpPr>
          <p:nvPr/>
        </p:nvCxnSpPr>
        <p:spPr>
          <a:xfrm flipH="1">
            <a:off x="6269892" y="4958255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8342" y="528849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8341" y="611882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103" idx="4"/>
            <a:endCxn id="104" idx="0"/>
          </p:cNvCxnSpPr>
          <p:nvPr/>
        </p:nvCxnSpPr>
        <p:spPr>
          <a:xfrm flipH="1">
            <a:off x="5352746" y="581730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100" idx="3"/>
            <a:endCxn id="103" idx="0"/>
          </p:cNvCxnSpPr>
          <p:nvPr/>
        </p:nvCxnSpPr>
        <p:spPr>
          <a:xfrm flipH="1">
            <a:off x="5352747" y="4880813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7457" y="357823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7456" y="4408563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07" idx="4"/>
            <a:endCxn id="108" idx="0"/>
          </p:cNvCxnSpPr>
          <p:nvPr/>
        </p:nvCxnSpPr>
        <p:spPr>
          <a:xfrm flipH="1">
            <a:off x="8201861" y="4107045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20311" y="443728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20310" y="526761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10" idx="4"/>
            <a:endCxn id="111" idx="0"/>
          </p:cNvCxnSpPr>
          <p:nvPr/>
        </p:nvCxnSpPr>
        <p:spPr>
          <a:xfrm flipH="1">
            <a:off x="7284715" y="496609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07" idx="3"/>
            <a:endCxn id="110" idx="0"/>
          </p:cNvCxnSpPr>
          <p:nvPr/>
        </p:nvCxnSpPr>
        <p:spPr>
          <a:xfrm flipH="1">
            <a:off x="7284716" y="4029603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07" idx="2"/>
            <a:endCxn id="100" idx="0"/>
          </p:cNvCxnSpPr>
          <p:nvPr/>
        </p:nvCxnSpPr>
        <p:spPr>
          <a:xfrm flipH="1">
            <a:off x="6269893" y="3842641"/>
            <a:ext cx="1667564" cy="5868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4899416" y="357676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4899415" y="440708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115" idx="4"/>
            <a:endCxn id="116" idx="0"/>
          </p:cNvCxnSpPr>
          <p:nvPr/>
        </p:nvCxnSpPr>
        <p:spPr>
          <a:xfrm flipH="1">
            <a:off x="5163820" y="410557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3982270" y="443581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3982269" y="526613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118" idx="4"/>
            <a:endCxn id="119" idx="0"/>
          </p:cNvCxnSpPr>
          <p:nvPr/>
        </p:nvCxnSpPr>
        <p:spPr>
          <a:xfrm flipH="1">
            <a:off x="4246674" y="496462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15" idx="3"/>
            <a:endCxn id="118" idx="0"/>
          </p:cNvCxnSpPr>
          <p:nvPr/>
        </p:nvCxnSpPr>
        <p:spPr>
          <a:xfrm flipH="1">
            <a:off x="4246675" y="4028129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2962391" y="357823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962390" y="440856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122" idx="4"/>
            <a:endCxn id="123" idx="0"/>
          </p:cNvCxnSpPr>
          <p:nvPr/>
        </p:nvCxnSpPr>
        <p:spPr>
          <a:xfrm flipH="1">
            <a:off x="3226795" y="410704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1789724" y="55432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519286" y="3841167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07" idx="2"/>
            <a:endCxn id="115" idx="6"/>
          </p:cNvCxnSpPr>
          <p:nvPr/>
        </p:nvCxnSpPr>
        <p:spPr>
          <a:xfrm flipH="1" flipV="1">
            <a:off x="5428225" y="3841167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555913" y="0"/>
            <a:ext cx="0" cy="2619197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3745304" y="-248"/>
            <a:ext cx="33051" cy="685800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>
            <a:off x="5688664" y="-43408"/>
            <a:ext cx="15183" cy="121527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4844688" y="1820158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4908460" y="5162494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831460" y="3148006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>
            <a:off x="4844688" y="1145586"/>
            <a:ext cx="851567" cy="674572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4908461" y="4814771"/>
            <a:ext cx="944396" cy="354244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>
            <a:off x="4872737" y="3125758"/>
            <a:ext cx="980120" cy="3899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122" idx="0"/>
          </p:cNvCxnSpPr>
          <p:nvPr/>
        </p:nvCxnSpPr>
        <p:spPr>
          <a:xfrm flipH="1" flipV="1">
            <a:off x="3212962" y="1416043"/>
            <a:ext cx="13834" cy="2162193"/>
          </a:xfrm>
          <a:prstGeom prst="straightConnector1">
            <a:avLst/>
          </a:prstGeom>
          <a:ln w="38100">
            <a:solidFill>
              <a:srgbClr val="FF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0" y="2619197"/>
            <a:ext cx="2555914" cy="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1677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tree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-60921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004841" y="92982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004840" y="1760148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269245" y="1458630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7695" y="1788870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7694" y="2619197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352099" y="2317679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352100" y="1381188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6810" y="7861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6809" y="908938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201214" y="607420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19664" y="937660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19663" y="1767987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284068" y="1466469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284069" y="529978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269246" y="343016"/>
            <a:ext cx="1667564" cy="5868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4898769" y="7713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4898768" y="90746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163173" y="605946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3981623" y="93618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3981622" y="176651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246027" y="146499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246028" y="528504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2961744" y="7861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961743" y="90893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226148" y="60742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332576" y="341541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518639" y="341542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427578" y="341542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1064749" y="341541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78052" y="150624"/>
            <a:ext cx="731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005488" y="442944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005487" y="5259773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100" idx="4"/>
            <a:endCxn id="101" idx="0"/>
          </p:cNvCxnSpPr>
          <p:nvPr/>
        </p:nvCxnSpPr>
        <p:spPr>
          <a:xfrm flipH="1">
            <a:off x="6269892" y="4958255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8342" y="528849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8341" y="611882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103" idx="4"/>
            <a:endCxn id="104" idx="0"/>
          </p:cNvCxnSpPr>
          <p:nvPr/>
        </p:nvCxnSpPr>
        <p:spPr>
          <a:xfrm flipH="1">
            <a:off x="5352746" y="581730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100" idx="3"/>
            <a:endCxn id="103" idx="0"/>
          </p:cNvCxnSpPr>
          <p:nvPr/>
        </p:nvCxnSpPr>
        <p:spPr>
          <a:xfrm flipH="1">
            <a:off x="5352747" y="4880813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7457" y="357823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7456" y="4408563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07" idx="4"/>
            <a:endCxn id="108" idx="0"/>
          </p:cNvCxnSpPr>
          <p:nvPr/>
        </p:nvCxnSpPr>
        <p:spPr>
          <a:xfrm flipH="1">
            <a:off x="8201861" y="4107045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20311" y="443728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20310" y="526761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10" idx="4"/>
            <a:endCxn id="111" idx="0"/>
          </p:cNvCxnSpPr>
          <p:nvPr/>
        </p:nvCxnSpPr>
        <p:spPr>
          <a:xfrm flipH="1">
            <a:off x="7284715" y="496609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07" idx="3"/>
            <a:endCxn id="110" idx="0"/>
          </p:cNvCxnSpPr>
          <p:nvPr/>
        </p:nvCxnSpPr>
        <p:spPr>
          <a:xfrm flipH="1">
            <a:off x="7284716" y="4029603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07" idx="2"/>
            <a:endCxn id="100" idx="0"/>
          </p:cNvCxnSpPr>
          <p:nvPr/>
        </p:nvCxnSpPr>
        <p:spPr>
          <a:xfrm flipH="1">
            <a:off x="6269893" y="3842641"/>
            <a:ext cx="1667564" cy="5868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4899416" y="357676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4899415" y="440708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115" idx="4"/>
            <a:endCxn id="116" idx="0"/>
          </p:cNvCxnSpPr>
          <p:nvPr/>
        </p:nvCxnSpPr>
        <p:spPr>
          <a:xfrm flipH="1">
            <a:off x="5163820" y="410557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3982270" y="443581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3982269" y="526613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118" idx="4"/>
            <a:endCxn id="119" idx="0"/>
          </p:cNvCxnSpPr>
          <p:nvPr/>
        </p:nvCxnSpPr>
        <p:spPr>
          <a:xfrm flipH="1">
            <a:off x="4246674" y="496462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15" idx="3"/>
            <a:endCxn id="118" idx="0"/>
          </p:cNvCxnSpPr>
          <p:nvPr/>
        </p:nvCxnSpPr>
        <p:spPr>
          <a:xfrm flipH="1">
            <a:off x="4246675" y="4028129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1916993" y="110491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1916992" y="193524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122" idx="4"/>
            <a:endCxn id="123" idx="0"/>
          </p:cNvCxnSpPr>
          <p:nvPr/>
        </p:nvCxnSpPr>
        <p:spPr>
          <a:xfrm flipH="1">
            <a:off x="2181397" y="163372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1789724" y="55432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07" idx="2"/>
            <a:endCxn id="115" idx="6"/>
          </p:cNvCxnSpPr>
          <p:nvPr/>
        </p:nvCxnSpPr>
        <p:spPr>
          <a:xfrm flipH="1" flipV="1">
            <a:off x="5428225" y="3841167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555913" y="0"/>
            <a:ext cx="0" cy="359817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3745304" y="-248"/>
            <a:ext cx="33051" cy="685800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>
            <a:off x="5688664" y="-43408"/>
            <a:ext cx="15183" cy="121527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4844688" y="1820158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4908460" y="5162494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831460" y="3148006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>
            <a:off x="4844688" y="1145586"/>
            <a:ext cx="851567" cy="674572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4908461" y="4814771"/>
            <a:ext cx="944396" cy="354244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>
            <a:off x="4872737" y="3125758"/>
            <a:ext cx="980120" cy="3899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0" y="359817"/>
            <a:ext cx="2555913" cy="225938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872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tree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-60921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004841" y="92982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004840" y="1760148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269245" y="1458630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7695" y="1788870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7694" y="2619197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352099" y="2317679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352100" y="1381188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6810" y="7861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6809" y="908938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201214" y="607420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19664" y="937660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19663" y="1767987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284068" y="1466469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284069" y="529978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269246" y="343016"/>
            <a:ext cx="1667564" cy="5868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4898769" y="7713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4898768" y="90746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163173" y="605946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3981623" y="93618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3981622" y="176651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246027" y="146499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246028" y="528504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2961744" y="7861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961743" y="90893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226148" y="60742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332576" y="341541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518639" y="341542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427578" y="341542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1064749" y="341541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78052" y="150624"/>
            <a:ext cx="731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005488" y="442944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005487" y="5259773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100" idx="4"/>
            <a:endCxn id="101" idx="0"/>
          </p:cNvCxnSpPr>
          <p:nvPr/>
        </p:nvCxnSpPr>
        <p:spPr>
          <a:xfrm flipH="1">
            <a:off x="6269892" y="4958255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8342" y="528849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8341" y="611882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103" idx="4"/>
            <a:endCxn id="104" idx="0"/>
          </p:cNvCxnSpPr>
          <p:nvPr/>
        </p:nvCxnSpPr>
        <p:spPr>
          <a:xfrm flipH="1">
            <a:off x="5352746" y="581730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100" idx="3"/>
            <a:endCxn id="103" idx="0"/>
          </p:cNvCxnSpPr>
          <p:nvPr/>
        </p:nvCxnSpPr>
        <p:spPr>
          <a:xfrm flipH="1">
            <a:off x="5352747" y="4880813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7457" y="357823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7456" y="4408563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07" idx="4"/>
            <a:endCxn id="108" idx="0"/>
          </p:cNvCxnSpPr>
          <p:nvPr/>
        </p:nvCxnSpPr>
        <p:spPr>
          <a:xfrm flipH="1">
            <a:off x="8201861" y="4107045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20311" y="443728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20310" y="526761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10" idx="4"/>
            <a:endCxn id="111" idx="0"/>
          </p:cNvCxnSpPr>
          <p:nvPr/>
        </p:nvCxnSpPr>
        <p:spPr>
          <a:xfrm flipH="1">
            <a:off x="7284715" y="496609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07" idx="3"/>
            <a:endCxn id="110" idx="0"/>
          </p:cNvCxnSpPr>
          <p:nvPr/>
        </p:nvCxnSpPr>
        <p:spPr>
          <a:xfrm flipH="1">
            <a:off x="7284716" y="4029603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07" idx="2"/>
            <a:endCxn id="100" idx="0"/>
          </p:cNvCxnSpPr>
          <p:nvPr/>
        </p:nvCxnSpPr>
        <p:spPr>
          <a:xfrm flipH="1">
            <a:off x="6269893" y="3842641"/>
            <a:ext cx="1667564" cy="5868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4899416" y="357676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4899415" y="440708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115" idx="4"/>
            <a:endCxn id="116" idx="0"/>
          </p:cNvCxnSpPr>
          <p:nvPr/>
        </p:nvCxnSpPr>
        <p:spPr>
          <a:xfrm flipH="1">
            <a:off x="5163820" y="410557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3982270" y="443581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3982269" y="526613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118" idx="4"/>
            <a:endCxn id="119" idx="0"/>
          </p:cNvCxnSpPr>
          <p:nvPr/>
        </p:nvCxnSpPr>
        <p:spPr>
          <a:xfrm flipH="1">
            <a:off x="4246674" y="496462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15" idx="3"/>
            <a:endCxn id="118" idx="0"/>
          </p:cNvCxnSpPr>
          <p:nvPr/>
        </p:nvCxnSpPr>
        <p:spPr>
          <a:xfrm flipH="1">
            <a:off x="4246675" y="4028129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val 121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1916993" y="110491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1916992" y="193524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122" idx="4"/>
            <a:endCxn id="123" idx="0"/>
          </p:cNvCxnSpPr>
          <p:nvPr/>
        </p:nvCxnSpPr>
        <p:spPr>
          <a:xfrm flipH="1">
            <a:off x="2181397" y="163372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1789724" y="55432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07" idx="2"/>
            <a:endCxn id="115" idx="6"/>
          </p:cNvCxnSpPr>
          <p:nvPr/>
        </p:nvCxnSpPr>
        <p:spPr>
          <a:xfrm flipH="1" flipV="1">
            <a:off x="5428225" y="3841167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555913" y="0"/>
            <a:ext cx="0" cy="359817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3745304" y="-248"/>
            <a:ext cx="33051" cy="685800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>
            <a:off x="5688664" y="-43408"/>
            <a:ext cx="15183" cy="121527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4844688" y="1820158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4908460" y="5162494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831460" y="3148006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>
            <a:off x="4844688" y="1145586"/>
            <a:ext cx="851567" cy="674572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4908461" y="4814771"/>
            <a:ext cx="944396" cy="354244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>
            <a:off x="4872737" y="3125758"/>
            <a:ext cx="980120" cy="3899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0" y="359817"/>
            <a:ext cx="2555913" cy="225938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91" idx="3"/>
            <a:endCxn id="122" idx="0"/>
          </p:cNvCxnSpPr>
          <p:nvPr/>
        </p:nvCxnSpPr>
        <p:spPr>
          <a:xfrm flipH="1">
            <a:off x="2181398" y="529978"/>
            <a:ext cx="857788" cy="5749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6106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Binomial Heap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Merging binomial tree</a:t>
            </a:r>
          </a:p>
        </p:txBody>
      </p:sp>
      <p:sp>
        <p:nvSpPr>
          <p:cNvPr id="68" name="Rectangle 67"/>
          <p:cNvSpPr/>
          <p:nvPr/>
        </p:nvSpPr>
        <p:spPr>
          <a:xfrm>
            <a:off x="-60921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004841" y="92982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004840" y="1760148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69" idx="4"/>
            <a:endCxn id="70" idx="0"/>
          </p:cNvCxnSpPr>
          <p:nvPr/>
        </p:nvCxnSpPr>
        <p:spPr>
          <a:xfrm flipH="1">
            <a:off x="6269245" y="1458630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7695" y="1788870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7694" y="2619197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72" idx="4"/>
            <a:endCxn id="73" idx="0"/>
          </p:cNvCxnSpPr>
          <p:nvPr/>
        </p:nvCxnSpPr>
        <p:spPr>
          <a:xfrm flipH="1">
            <a:off x="5352099" y="2317679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69" idx="3"/>
            <a:endCxn id="72" idx="0"/>
          </p:cNvCxnSpPr>
          <p:nvPr/>
        </p:nvCxnSpPr>
        <p:spPr>
          <a:xfrm flipH="1">
            <a:off x="5352100" y="1381188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6810" y="7861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6809" y="908938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76" idx="4"/>
            <a:endCxn id="77" idx="0"/>
          </p:cNvCxnSpPr>
          <p:nvPr/>
        </p:nvCxnSpPr>
        <p:spPr>
          <a:xfrm flipH="1">
            <a:off x="8201214" y="607420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19664" y="937660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19663" y="1767987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79" idx="4"/>
            <a:endCxn id="80" idx="0"/>
          </p:cNvCxnSpPr>
          <p:nvPr/>
        </p:nvCxnSpPr>
        <p:spPr>
          <a:xfrm flipH="1">
            <a:off x="7284068" y="1466469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76" idx="3"/>
            <a:endCxn id="79" idx="0"/>
          </p:cNvCxnSpPr>
          <p:nvPr/>
        </p:nvCxnSpPr>
        <p:spPr>
          <a:xfrm flipH="1">
            <a:off x="7284069" y="529978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76" idx="2"/>
            <a:endCxn id="69" idx="0"/>
          </p:cNvCxnSpPr>
          <p:nvPr/>
        </p:nvCxnSpPr>
        <p:spPr>
          <a:xfrm flipH="1">
            <a:off x="6269246" y="343016"/>
            <a:ext cx="1667564" cy="5868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4898769" y="77137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4898768" y="907464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84" idx="4"/>
            <a:endCxn id="85" idx="0"/>
          </p:cNvCxnSpPr>
          <p:nvPr/>
        </p:nvCxnSpPr>
        <p:spPr>
          <a:xfrm flipH="1">
            <a:off x="5163173" y="605946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3981623" y="93618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3981622" y="1766513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87" idx="4"/>
            <a:endCxn id="88" idx="0"/>
          </p:cNvCxnSpPr>
          <p:nvPr/>
        </p:nvCxnSpPr>
        <p:spPr>
          <a:xfrm flipH="1">
            <a:off x="4246027" y="1464995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84" idx="3"/>
            <a:endCxn id="87" idx="0"/>
          </p:cNvCxnSpPr>
          <p:nvPr/>
        </p:nvCxnSpPr>
        <p:spPr>
          <a:xfrm flipH="1">
            <a:off x="4246028" y="528504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8C5615D5-08E4-472D-BA46-968C80D3ED3D}"/>
              </a:ext>
            </a:extLst>
          </p:cNvPr>
          <p:cNvSpPr/>
          <p:nvPr/>
        </p:nvSpPr>
        <p:spPr>
          <a:xfrm>
            <a:off x="2961744" y="78611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2961743" y="908938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AD88686-C939-4561-8265-008425E9AE80}"/>
              </a:ext>
            </a:extLst>
          </p:cNvPr>
          <p:cNvCxnSpPr>
            <a:stCxn id="91" idx="4"/>
            <a:endCxn id="92" idx="0"/>
          </p:cNvCxnSpPr>
          <p:nvPr/>
        </p:nvCxnSpPr>
        <p:spPr>
          <a:xfrm flipH="1">
            <a:off x="3226148" y="607420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 flipV="1">
            <a:off x="2332576" y="341541"/>
            <a:ext cx="657254" cy="1475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</p:cNvCxnSpPr>
          <p:nvPr/>
        </p:nvCxnSpPr>
        <p:spPr>
          <a:xfrm flipH="1">
            <a:off x="3518639" y="341542"/>
            <a:ext cx="1408216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76" idx="2"/>
            <a:endCxn id="84" idx="6"/>
          </p:cNvCxnSpPr>
          <p:nvPr/>
        </p:nvCxnSpPr>
        <p:spPr>
          <a:xfrm flipH="1" flipV="1">
            <a:off x="5427578" y="341542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94" idx="2"/>
          </p:cNvCxnSpPr>
          <p:nvPr/>
        </p:nvCxnSpPr>
        <p:spPr>
          <a:xfrm flipH="1">
            <a:off x="1064749" y="341541"/>
            <a:ext cx="710932" cy="1827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41CA2B3A-77E9-4C98-8789-A96E92777698}"/>
              </a:ext>
            </a:extLst>
          </p:cNvPr>
          <p:cNvSpPr txBox="1"/>
          <p:nvPr/>
        </p:nvSpPr>
        <p:spPr>
          <a:xfrm>
            <a:off x="278052" y="150624"/>
            <a:ext cx="731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Head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121B71F-6324-4E55-8B8C-7D2410B459E1}"/>
              </a:ext>
            </a:extLst>
          </p:cNvPr>
          <p:cNvSpPr/>
          <p:nvPr/>
        </p:nvSpPr>
        <p:spPr>
          <a:xfrm>
            <a:off x="6005488" y="442944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705C70E-F993-441E-B1CD-6401EFFF62E4}"/>
              </a:ext>
            </a:extLst>
          </p:cNvPr>
          <p:cNvSpPr/>
          <p:nvPr/>
        </p:nvSpPr>
        <p:spPr>
          <a:xfrm>
            <a:off x="6005487" y="5259773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5F04EA0-DE31-4595-873E-3DE5BEA3B07D}"/>
              </a:ext>
            </a:extLst>
          </p:cNvPr>
          <p:cNvCxnSpPr>
            <a:stCxn id="100" idx="4"/>
            <a:endCxn id="101" idx="0"/>
          </p:cNvCxnSpPr>
          <p:nvPr/>
        </p:nvCxnSpPr>
        <p:spPr>
          <a:xfrm flipH="1">
            <a:off x="6269892" y="4958255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B01F0A20-4351-4D01-A559-4FCC266CEC42}"/>
              </a:ext>
            </a:extLst>
          </p:cNvPr>
          <p:cNvSpPr/>
          <p:nvPr/>
        </p:nvSpPr>
        <p:spPr>
          <a:xfrm>
            <a:off x="5088342" y="528849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F6227DC-782E-4CFD-B8A1-5ED1AED1AF79}"/>
              </a:ext>
            </a:extLst>
          </p:cNvPr>
          <p:cNvSpPr/>
          <p:nvPr/>
        </p:nvSpPr>
        <p:spPr>
          <a:xfrm>
            <a:off x="5088341" y="611882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8230DF4-5F9E-4D12-8ABB-CDD5EF07ED24}"/>
              </a:ext>
            </a:extLst>
          </p:cNvPr>
          <p:cNvCxnSpPr>
            <a:stCxn id="103" idx="4"/>
            <a:endCxn id="104" idx="0"/>
          </p:cNvCxnSpPr>
          <p:nvPr/>
        </p:nvCxnSpPr>
        <p:spPr>
          <a:xfrm flipH="1">
            <a:off x="5352746" y="581730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03EF9CE-E189-421A-BAF5-BF98F459CD8A}"/>
              </a:ext>
            </a:extLst>
          </p:cNvPr>
          <p:cNvCxnSpPr>
            <a:cxnSpLocks/>
            <a:stCxn id="100" idx="3"/>
            <a:endCxn id="103" idx="0"/>
          </p:cNvCxnSpPr>
          <p:nvPr/>
        </p:nvCxnSpPr>
        <p:spPr>
          <a:xfrm flipH="1">
            <a:off x="5352747" y="4880813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43C8DD0E-B445-497D-85F1-DB1B89AE2FE4}"/>
              </a:ext>
            </a:extLst>
          </p:cNvPr>
          <p:cNvSpPr/>
          <p:nvPr/>
        </p:nvSpPr>
        <p:spPr>
          <a:xfrm>
            <a:off x="7937457" y="3578236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7537C8B-2425-48AD-8DB5-7C7E1FCE1250}"/>
              </a:ext>
            </a:extLst>
          </p:cNvPr>
          <p:cNvSpPr/>
          <p:nvPr/>
        </p:nvSpPr>
        <p:spPr>
          <a:xfrm>
            <a:off x="7937456" y="4408563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25188B3-8CE6-496D-ACDF-CDF7EE04E7B6}"/>
              </a:ext>
            </a:extLst>
          </p:cNvPr>
          <p:cNvCxnSpPr>
            <a:stCxn id="107" idx="4"/>
            <a:endCxn id="108" idx="0"/>
          </p:cNvCxnSpPr>
          <p:nvPr/>
        </p:nvCxnSpPr>
        <p:spPr>
          <a:xfrm flipH="1">
            <a:off x="8201861" y="4107045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78854320-A5D4-476D-8226-5911003133F2}"/>
              </a:ext>
            </a:extLst>
          </p:cNvPr>
          <p:cNvSpPr/>
          <p:nvPr/>
        </p:nvSpPr>
        <p:spPr>
          <a:xfrm>
            <a:off x="7020311" y="4437285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8087F000-2581-4917-8CB6-E128C4303045}"/>
              </a:ext>
            </a:extLst>
          </p:cNvPr>
          <p:cNvSpPr/>
          <p:nvPr/>
        </p:nvSpPr>
        <p:spPr>
          <a:xfrm>
            <a:off x="7020310" y="5267612"/>
            <a:ext cx="528809" cy="528809"/>
          </a:xfrm>
          <a:prstGeom prst="ellipse">
            <a:avLst/>
          </a:prstGeom>
          <a:noFill/>
          <a:ln w="38100"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FB2FC2D-4385-4F6B-B15C-BD5620CFBC15}"/>
              </a:ext>
            </a:extLst>
          </p:cNvPr>
          <p:cNvCxnSpPr>
            <a:stCxn id="110" idx="4"/>
            <a:endCxn id="111" idx="0"/>
          </p:cNvCxnSpPr>
          <p:nvPr/>
        </p:nvCxnSpPr>
        <p:spPr>
          <a:xfrm flipH="1">
            <a:off x="7284715" y="4966094"/>
            <a:ext cx="1" cy="30151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5859CA0-9DEB-4EEC-893E-7F8147E2D422}"/>
              </a:ext>
            </a:extLst>
          </p:cNvPr>
          <p:cNvCxnSpPr>
            <a:cxnSpLocks/>
            <a:stCxn id="107" idx="3"/>
            <a:endCxn id="110" idx="0"/>
          </p:cNvCxnSpPr>
          <p:nvPr/>
        </p:nvCxnSpPr>
        <p:spPr>
          <a:xfrm flipH="1">
            <a:off x="7284716" y="4029603"/>
            <a:ext cx="730183" cy="40768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B8CC2EA-C09A-480F-8BB1-FF8177DFF761}"/>
              </a:ext>
            </a:extLst>
          </p:cNvPr>
          <p:cNvCxnSpPr>
            <a:cxnSpLocks/>
            <a:stCxn id="107" idx="2"/>
            <a:endCxn id="100" idx="0"/>
          </p:cNvCxnSpPr>
          <p:nvPr/>
        </p:nvCxnSpPr>
        <p:spPr>
          <a:xfrm flipH="1">
            <a:off x="6269893" y="3842641"/>
            <a:ext cx="1667564" cy="58680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4899416" y="3576762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4899415" y="440708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115" idx="4"/>
            <a:endCxn id="116" idx="0"/>
          </p:cNvCxnSpPr>
          <p:nvPr/>
        </p:nvCxnSpPr>
        <p:spPr>
          <a:xfrm flipH="1">
            <a:off x="5163820" y="4105571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3982270" y="4435811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3982269" y="526613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118" idx="4"/>
            <a:endCxn id="119" idx="0"/>
          </p:cNvCxnSpPr>
          <p:nvPr/>
        </p:nvCxnSpPr>
        <p:spPr>
          <a:xfrm flipH="1">
            <a:off x="4246674" y="4964620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15" idx="3"/>
            <a:endCxn id="118" idx="0"/>
          </p:cNvCxnSpPr>
          <p:nvPr/>
        </p:nvCxnSpPr>
        <p:spPr>
          <a:xfrm flipH="1">
            <a:off x="4246675" y="4028129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Oval 124">
            <a:extLst>
              <a:ext uri="{FF2B5EF4-FFF2-40B4-BE49-F238E27FC236}">
                <a16:creationId xmlns:a16="http://schemas.microsoft.com/office/drawing/2014/main" id="{6C043196-6D9F-4BA1-8166-9B9FEEF54F2D}"/>
              </a:ext>
            </a:extLst>
          </p:cNvPr>
          <p:cNvSpPr/>
          <p:nvPr/>
        </p:nvSpPr>
        <p:spPr>
          <a:xfrm>
            <a:off x="1789724" y="55432"/>
            <a:ext cx="528809" cy="528809"/>
          </a:xfrm>
          <a:prstGeom prst="ellipse">
            <a:avLst/>
          </a:prstGeom>
          <a:noFill/>
          <a:ln w="38100"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07" idx="2"/>
            <a:endCxn id="115" idx="6"/>
          </p:cNvCxnSpPr>
          <p:nvPr/>
        </p:nvCxnSpPr>
        <p:spPr>
          <a:xfrm flipH="1" flipV="1">
            <a:off x="5428225" y="3841167"/>
            <a:ext cx="2509232" cy="1474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2555913" y="0"/>
            <a:ext cx="0" cy="359817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3745304" y="-248"/>
            <a:ext cx="21102" cy="176039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>
            <a:off x="5688664" y="-43408"/>
            <a:ext cx="15183" cy="121527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4844688" y="1820158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4908460" y="5162494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831460" y="3148006"/>
            <a:ext cx="21397" cy="16955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H="1">
            <a:off x="4844688" y="1145586"/>
            <a:ext cx="851567" cy="674572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H="1">
            <a:off x="4908461" y="4814771"/>
            <a:ext cx="944396" cy="354244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>
            <a:off x="4872737" y="3125758"/>
            <a:ext cx="980120" cy="389906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0" y="359817"/>
            <a:ext cx="2555913" cy="2259380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Oval 128">
            <a:extLst>
              <a:ext uri="{FF2B5EF4-FFF2-40B4-BE49-F238E27FC236}">
                <a16:creationId xmlns:a16="http://schemas.microsoft.com/office/drawing/2014/main" id="{E81ED388-7E7A-42FE-AECF-63FA8B358EA0}"/>
              </a:ext>
            </a:extLst>
          </p:cNvPr>
          <p:cNvSpPr/>
          <p:nvPr/>
        </p:nvSpPr>
        <p:spPr>
          <a:xfrm>
            <a:off x="2617939" y="3599119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55034F99-FCF5-4A89-9A30-0165AFAB14C1}"/>
              </a:ext>
            </a:extLst>
          </p:cNvPr>
          <p:cNvSpPr/>
          <p:nvPr/>
        </p:nvSpPr>
        <p:spPr>
          <a:xfrm>
            <a:off x="2617938" y="4429446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50566D0-2589-47AD-9EF9-D3C925F4A04D}"/>
              </a:ext>
            </a:extLst>
          </p:cNvPr>
          <p:cNvCxnSpPr>
            <a:stCxn id="129" idx="4"/>
            <a:endCxn id="130" idx="0"/>
          </p:cNvCxnSpPr>
          <p:nvPr/>
        </p:nvCxnSpPr>
        <p:spPr>
          <a:xfrm flipH="1">
            <a:off x="2882343" y="4127928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Oval 139">
            <a:extLst>
              <a:ext uri="{FF2B5EF4-FFF2-40B4-BE49-F238E27FC236}">
                <a16:creationId xmlns:a16="http://schemas.microsoft.com/office/drawing/2014/main" id="{BEAEF782-2A68-4B4D-87C7-335CD5FE1669}"/>
              </a:ext>
            </a:extLst>
          </p:cNvPr>
          <p:cNvSpPr/>
          <p:nvPr/>
        </p:nvSpPr>
        <p:spPr>
          <a:xfrm>
            <a:off x="1700793" y="4458168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6DE8034E-D431-4DBB-A909-208A93E7BD79}"/>
              </a:ext>
            </a:extLst>
          </p:cNvPr>
          <p:cNvSpPr/>
          <p:nvPr/>
        </p:nvSpPr>
        <p:spPr>
          <a:xfrm>
            <a:off x="1700792" y="5288495"/>
            <a:ext cx="528809" cy="528809"/>
          </a:xfrm>
          <a:prstGeom prst="ellipse">
            <a:avLst/>
          </a:prstGeom>
          <a:noFill/>
          <a:ln w="381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tx1"/>
              </a:solidFill>
            </a:endParaRP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C571FE1-E70A-4F88-A057-661C475BFB4A}"/>
              </a:ext>
            </a:extLst>
          </p:cNvPr>
          <p:cNvCxnSpPr>
            <a:stCxn id="140" idx="4"/>
            <a:endCxn id="141" idx="0"/>
          </p:cNvCxnSpPr>
          <p:nvPr/>
        </p:nvCxnSpPr>
        <p:spPr>
          <a:xfrm flipH="1">
            <a:off x="1965197" y="4986977"/>
            <a:ext cx="1" cy="3015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E585B0B-B001-45C4-A744-753B0606CD56}"/>
              </a:ext>
            </a:extLst>
          </p:cNvPr>
          <p:cNvCxnSpPr>
            <a:cxnSpLocks/>
            <a:stCxn id="129" idx="3"/>
            <a:endCxn id="140" idx="0"/>
          </p:cNvCxnSpPr>
          <p:nvPr/>
        </p:nvCxnSpPr>
        <p:spPr>
          <a:xfrm flipH="1">
            <a:off x="1965198" y="4050486"/>
            <a:ext cx="730183" cy="4076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-79751" y="1760148"/>
            <a:ext cx="3825056" cy="2931172"/>
          </a:xfrm>
          <a:prstGeom prst="line">
            <a:avLst/>
          </a:prstGeom>
          <a:ln w="38100">
            <a:solidFill>
              <a:srgbClr val="92D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2122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_1">
  <a:themeElements>
    <a:clrScheme name="Monash Colour Palette">
      <a:dk1>
        <a:sysClr val="windowText" lastClr="000000"/>
      </a:dk1>
      <a:lt1>
        <a:sysClr val="window" lastClr="FFFFFF"/>
      </a:lt1>
      <a:dk2>
        <a:srgbClr val="006DAE"/>
      </a:dk2>
      <a:lt2>
        <a:srgbClr val="939597"/>
      </a:lt2>
      <a:accent1>
        <a:srgbClr val="E3E5E5"/>
      </a:accent1>
      <a:accent2>
        <a:srgbClr val="ECECEC"/>
      </a:accent2>
      <a:accent3>
        <a:srgbClr val="FF002B"/>
      </a:accent3>
      <a:accent4>
        <a:srgbClr val="00AC3E"/>
      </a:accent4>
      <a:accent5>
        <a:srgbClr val="009FDA"/>
      </a:accent5>
      <a:accent6>
        <a:srgbClr val="8177E7"/>
      </a:accent6>
      <a:hlink>
        <a:srgbClr val="EE64A4"/>
      </a:hlink>
      <a:folHlink>
        <a:srgbClr val="FC622E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slide_2">
  <a:themeElements>
    <a:clrScheme name="Monash Black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Standard slide">
  <a:themeElements>
    <a:clrScheme name="Monash University">
      <a:dk1>
        <a:srgbClr val="000000"/>
      </a:dk1>
      <a:lt1>
        <a:srgbClr val="FFFFFF"/>
      </a:lt1>
      <a:dk2>
        <a:srgbClr val="006DAE"/>
      </a:dk2>
      <a:lt2>
        <a:srgbClr val="CCCCCC"/>
      </a:lt2>
      <a:accent1>
        <a:srgbClr val="FF002B"/>
      </a:accent1>
      <a:accent2>
        <a:srgbClr val="FC622E"/>
      </a:accent2>
      <a:accent3>
        <a:srgbClr val="829356"/>
      </a:accent3>
      <a:accent4>
        <a:srgbClr val="00AC3E"/>
      </a:accent4>
      <a:accent5>
        <a:srgbClr val="009FDA"/>
      </a:accent5>
      <a:accent6>
        <a:srgbClr val="8177E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ection break 2">
  <a:themeElements>
    <a:clrScheme name="Monash Colour Palette">
      <a:dk1>
        <a:sysClr val="windowText" lastClr="000000"/>
      </a:dk1>
      <a:lt1>
        <a:sysClr val="window" lastClr="FFFFFF"/>
      </a:lt1>
      <a:dk2>
        <a:srgbClr val="006DAE"/>
      </a:dk2>
      <a:lt2>
        <a:srgbClr val="939597"/>
      </a:lt2>
      <a:accent1>
        <a:srgbClr val="E3E5E5"/>
      </a:accent1>
      <a:accent2>
        <a:srgbClr val="ECECEC"/>
      </a:accent2>
      <a:accent3>
        <a:srgbClr val="FF002B"/>
      </a:accent3>
      <a:accent4>
        <a:srgbClr val="00AC3E"/>
      </a:accent4>
      <a:accent5>
        <a:srgbClr val="009FDA"/>
      </a:accent5>
      <a:accent6>
        <a:srgbClr val="8177E7"/>
      </a:accent6>
      <a:hlink>
        <a:srgbClr val="EE64A4"/>
      </a:hlink>
      <a:folHlink>
        <a:srgbClr val="FC622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Section break 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7331</TotalTime>
  <Words>10675</Words>
  <Application>Microsoft Office PowerPoint</Application>
  <PresentationFormat>On-screen Show (4:3)</PresentationFormat>
  <Paragraphs>4421</Paragraphs>
  <Slides>306</Slides>
  <Notes>273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306</vt:i4>
      </vt:variant>
    </vt:vector>
  </HeadingPairs>
  <TitlesOfParts>
    <vt:vector size="316" baseType="lpstr">
      <vt:lpstr>Arial</vt:lpstr>
      <vt:lpstr>Arial Narrow</vt:lpstr>
      <vt:lpstr>Calibri</vt:lpstr>
      <vt:lpstr>Wingdings</vt:lpstr>
      <vt:lpstr>Title slide_1</vt:lpstr>
      <vt:lpstr>Title slide_2</vt:lpstr>
      <vt:lpstr>1_Standard slide</vt:lpstr>
      <vt:lpstr>Section break 2</vt:lpstr>
      <vt:lpstr>Section break 1</vt:lpstr>
      <vt:lpstr>4_Custom Design</vt:lpstr>
      <vt:lpstr>FIT3155 Advanced Algorithms and  Data Structures</vt:lpstr>
      <vt:lpstr>PowerPoint Presentation</vt:lpstr>
      <vt:lpstr>PowerPoint Presentation</vt:lpstr>
      <vt:lpstr>Agenda</vt:lpstr>
      <vt:lpstr>Agenda</vt:lpstr>
      <vt:lpstr>Agenda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Company>Monash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(30pt Arial Narrow)</dc:title>
  <dc:creator>Microsoft Office User</dc:creator>
  <cp:lastModifiedBy>Wern Han Lim</cp:lastModifiedBy>
  <cp:revision>873</cp:revision>
  <cp:lastPrinted>2016-03-02T22:29:47Z</cp:lastPrinted>
  <dcterms:created xsi:type="dcterms:W3CDTF">2015-12-11T00:28:24Z</dcterms:created>
  <dcterms:modified xsi:type="dcterms:W3CDTF">2018-09-04T12:54:07Z</dcterms:modified>
</cp:coreProperties>
</file>